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lear Sans" panose="020B0604020202020204" charset="0"/>
      <p:regular r:id="rId20"/>
    </p:embeddedFont>
    <p:embeddedFont>
      <p:font typeface="Clear Sans Bold" panose="020B0604020202020204" charset="0"/>
      <p:regular r:id="rId21"/>
    </p:embeddedFont>
    <p:embeddedFont>
      <p:font typeface="Josefin Sans" pitchFamily="2" charset="0"/>
      <p:regular r:id="rId22"/>
      <p:bold r:id="rId23"/>
    </p:embeddedFont>
    <p:embeddedFont>
      <p:font typeface="Josefin Sans Bold" pitchFamily="2" charset="0"/>
      <p:regular r:id="rId24"/>
      <p:boldItalic r:id="rId25"/>
    </p:embeddedFont>
    <p:embeddedFont>
      <p:font typeface="Josefin Sans Regular"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6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image" Target="../media/image43.sv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svg"/><Relationship Id="rId21" Type="http://schemas.openxmlformats.org/officeDocument/2006/relationships/image" Target="../media/image51.sv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svg"/><Relationship Id="rId50" Type="http://schemas.openxmlformats.org/officeDocument/2006/relationships/image" Target="../media/image80.png"/><Relationship Id="rId55" Type="http://schemas.openxmlformats.org/officeDocument/2006/relationships/image" Target="../media/image85.svg"/><Relationship Id="rId7" Type="http://schemas.openxmlformats.org/officeDocument/2006/relationships/image" Target="../media/image37.svg"/><Relationship Id="rId2" Type="http://schemas.openxmlformats.org/officeDocument/2006/relationships/image" Target="../media/image32.png"/><Relationship Id="rId16" Type="http://schemas.openxmlformats.org/officeDocument/2006/relationships/image" Target="../media/image46.png"/><Relationship Id="rId29" Type="http://schemas.openxmlformats.org/officeDocument/2006/relationships/image" Target="../media/image59.svg"/><Relationship Id="rId11" Type="http://schemas.openxmlformats.org/officeDocument/2006/relationships/image" Target="../media/image41.sv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svg"/><Relationship Id="rId40" Type="http://schemas.openxmlformats.org/officeDocument/2006/relationships/image" Target="../media/image70.png"/><Relationship Id="rId45" Type="http://schemas.openxmlformats.org/officeDocument/2006/relationships/image" Target="../media/image75.svg"/><Relationship Id="rId53" Type="http://schemas.openxmlformats.org/officeDocument/2006/relationships/image" Target="../media/image83.svg"/><Relationship Id="rId58" Type="http://schemas.openxmlformats.org/officeDocument/2006/relationships/image" Target="../media/image88.png"/><Relationship Id="rId5" Type="http://schemas.openxmlformats.org/officeDocument/2006/relationships/image" Target="../media/image35.svg"/><Relationship Id="rId61" Type="http://schemas.openxmlformats.org/officeDocument/2006/relationships/image" Target="../media/image91.svg"/><Relationship Id="rId19" Type="http://schemas.openxmlformats.org/officeDocument/2006/relationships/image" Target="../media/image49.sv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35" Type="http://schemas.openxmlformats.org/officeDocument/2006/relationships/image" Target="../media/image65.svg"/><Relationship Id="rId43" Type="http://schemas.openxmlformats.org/officeDocument/2006/relationships/image" Target="../media/image73.svg"/><Relationship Id="rId48" Type="http://schemas.openxmlformats.org/officeDocument/2006/relationships/image" Target="../media/image78.png"/><Relationship Id="rId56" Type="http://schemas.openxmlformats.org/officeDocument/2006/relationships/image" Target="../media/image86.png"/><Relationship Id="rId8" Type="http://schemas.openxmlformats.org/officeDocument/2006/relationships/image" Target="../media/image38.png"/><Relationship Id="rId51" Type="http://schemas.openxmlformats.org/officeDocument/2006/relationships/image" Target="../media/image81.svg"/><Relationship Id="rId3" Type="http://schemas.openxmlformats.org/officeDocument/2006/relationships/image" Target="../media/image33.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33" Type="http://schemas.openxmlformats.org/officeDocument/2006/relationships/image" Target="../media/image63.svg"/><Relationship Id="rId38" Type="http://schemas.openxmlformats.org/officeDocument/2006/relationships/image" Target="../media/image68.png"/><Relationship Id="rId46" Type="http://schemas.openxmlformats.org/officeDocument/2006/relationships/image" Target="../media/image76.png"/><Relationship Id="rId59" Type="http://schemas.openxmlformats.org/officeDocument/2006/relationships/image" Target="../media/image89.svg"/><Relationship Id="rId20" Type="http://schemas.openxmlformats.org/officeDocument/2006/relationships/image" Target="../media/image50.png"/><Relationship Id="rId41" Type="http://schemas.openxmlformats.org/officeDocument/2006/relationships/image" Target="../media/image71.svg"/><Relationship Id="rId54"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36.png"/><Relationship Id="rId15" Type="http://schemas.openxmlformats.org/officeDocument/2006/relationships/image" Target="../media/image45.svg"/><Relationship Id="rId23" Type="http://schemas.openxmlformats.org/officeDocument/2006/relationships/image" Target="../media/image53.sv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svg"/><Relationship Id="rId57" Type="http://schemas.openxmlformats.org/officeDocument/2006/relationships/image" Target="../media/image87.svg"/><Relationship Id="rId10" Type="http://schemas.openxmlformats.org/officeDocument/2006/relationships/image" Target="../media/image40.png"/><Relationship Id="rId31" Type="http://schemas.openxmlformats.org/officeDocument/2006/relationships/image" Target="../media/image61.svg"/><Relationship Id="rId44" Type="http://schemas.openxmlformats.org/officeDocument/2006/relationships/image" Target="../media/image74.png"/><Relationship Id="rId52" Type="http://schemas.openxmlformats.org/officeDocument/2006/relationships/image" Target="../media/image82.png"/><Relationship Id="rId60" Type="http://schemas.openxmlformats.org/officeDocument/2006/relationships/image" Target="../media/image90.png"/><Relationship Id="rId4" Type="http://schemas.openxmlformats.org/officeDocument/2006/relationships/image" Target="../media/image34.png"/><Relationship Id="rId9" Type="http://schemas.openxmlformats.org/officeDocument/2006/relationships/image" Target="../media/image39.sv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hyperlink" Target="https://an-nur.ac.id/blog/rata-rata-gaji-guru-honorer-di-indonesia.html#:~:text=Di%20kota%20besar%20seperti%20Jakarta,ribu%20hingga%20Rp1%2C5%20juta%C2%B2."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902445" y="744899"/>
            <a:ext cx="8217084" cy="8797202"/>
            <a:chOff x="0" y="0"/>
            <a:chExt cx="10956112" cy="11729603"/>
          </a:xfrm>
        </p:grpSpPr>
        <p:sp>
          <p:nvSpPr>
            <p:cNvPr id="3" name="TextBox 3"/>
            <p:cNvSpPr txBox="1"/>
            <p:nvPr/>
          </p:nvSpPr>
          <p:spPr>
            <a:xfrm>
              <a:off x="0" y="1763412"/>
              <a:ext cx="10956112" cy="4234815"/>
            </a:xfrm>
            <a:prstGeom prst="rect">
              <a:avLst/>
            </a:prstGeom>
          </p:spPr>
          <p:txBody>
            <a:bodyPr lIns="0" tIns="0" rIns="0" bIns="0" rtlCol="0" anchor="t">
              <a:spAutoFit/>
            </a:bodyPr>
            <a:lstStyle/>
            <a:p>
              <a:pPr>
                <a:lnSpc>
                  <a:spcPts val="8160"/>
                </a:lnSpc>
              </a:pPr>
              <a:r>
                <a:rPr lang="en-US" sz="8000" dirty="0" err="1">
                  <a:solidFill>
                    <a:srgbClr val="F7B4A7"/>
                  </a:solidFill>
                  <a:latin typeface="Josefin Sans Bold" pitchFamily="2" charset="0"/>
                </a:rPr>
                <a:t>Yata'allam</a:t>
              </a:r>
              <a:endParaRPr lang="en-US" sz="8000" dirty="0">
                <a:solidFill>
                  <a:srgbClr val="F7B4A7"/>
                </a:solidFill>
                <a:latin typeface="Josefin Sans Bold" pitchFamily="2" charset="0"/>
              </a:endParaRPr>
            </a:p>
            <a:p>
              <a:pPr>
                <a:lnSpc>
                  <a:spcPts val="8160"/>
                </a:lnSpc>
              </a:pPr>
              <a:r>
                <a:rPr lang="en-US" sz="8000" dirty="0" err="1">
                  <a:solidFill>
                    <a:srgbClr val="F7B4A7"/>
                  </a:solidFill>
                  <a:cs typeface="Josefin Sans Bold Bold"/>
                </a:rPr>
                <a:t>يتعلم</a:t>
              </a:r>
              <a:endParaRPr lang="en-US" sz="8000" dirty="0">
                <a:solidFill>
                  <a:srgbClr val="F7B4A7"/>
                </a:solidFill>
                <a:cs typeface="Josefin Sans Bold Bold"/>
              </a:endParaRPr>
            </a:p>
            <a:p>
              <a:pPr>
                <a:lnSpc>
                  <a:spcPts val="8159"/>
                </a:lnSpc>
              </a:pPr>
              <a:endParaRPr lang="en-US" sz="8000" dirty="0">
                <a:solidFill>
                  <a:srgbClr val="F7B4A7"/>
                </a:solidFill>
                <a:cs typeface="Josefin Sans Bold Bold"/>
              </a:endParaRPr>
            </a:p>
          </p:txBody>
        </p:sp>
        <p:sp>
          <p:nvSpPr>
            <p:cNvPr id="4" name="TextBox 4"/>
            <p:cNvSpPr txBox="1"/>
            <p:nvPr/>
          </p:nvSpPr>
          <p:spPr>
            <a:xfrm>
              <a:off x="0" y="-66675"/>
              <a:ext cx="10956112" cy="544107"/>
            </a:xfrm>
            <a:prstGeom prst="rect">
              <a:avLst/>
            </a:prstGeom>
          </p:spPr>
          <p:txBody>
            <a:bodyPr lIns="0" tIns="0" rIns="0" bIns="0" rtlCol="0" anchor="t">
              <a:spAutoFit/>
            </a:bodyPr>
            <a:lstStyle/>
            <a:p>
              <a:pPr>
                <a:lnSpc>
                  <a:spcPts val="3359"/>
                </a:lnSpc>
              </a:pPr>
              <a:r>
                <a:rPr lang="en-US" sz="2400" spc="446">
                  <a:solidFill>
                    <a:srgbClr val="94DDDE"/>
                  </a:solidFill>
                  <a:latin typeface="Josefin Sans Regular"/>
                </a:rPr>
                <a:t>KELOMPOK 9</a:t>
              </a:r>
            </a:p>
          </p:txBody>
        </p:sp>
        <p:sp>
          <p:nvSpPr>
            <p:cNvPr id="5" name="TextBox 5"/>
            <p:cNvSpPr txBox="1"/>
            <p:nvPr/>
          </p:nvSpPr>
          <p:spPr>
            <a:xfrm>
              <a:off x="0" y="6967949"/>
              <a:ext cx="10956112" cy="4761653"/>
            </a:xfrm>
            <a:prstGeom prst="rect">
              <a:avLst/>
            </a:prstGeom>
          </p:spPr>
          <p:txBody>
            <a:bodyPr lIns="0" tIns="0" rIns="0" bIns="0" rtlCol="0" anchor="t">
              <a:spAutoFit/>
            </a:bodyPr>
            <a:lstStyle/>
            <a:p>
              <a:pPr>
                <a:lnSpc>
                  <a:spcPts val="4759"/>
                </a:lnSpc>
              </a:pPr>
              <a:r>
                <a:rPr lang="en-US" sz="3399" dirty="0" err="1">
                  <a:solidFill>
                    <a:srgbClr val="94DDDE"/>
                  </a:solidFill>
                  <a:latin typeface="Josefin Sans Regular"/>
                </a:rPr>
                <a:t>Anggota</a:t>
              </a:r>
              <a:r>
                <a:rPr lang="en-US" sz="3399" dirty="0">
                  <a:solidFill>
                    <a:srgbClr val="94DDDE"/>
                  </a:solidFill>
                  <a:latin typeface="Josefin Sans Regular"/>
                </a:rPr>
                <a:t>:</a:t>
              </a:r>
            </a:p>
            <a:p>
              <a:pPr>
                <a:lnSpc>
                  <a:spcPts val="4759"/>
                </a:lnSpc>
              </a:pPr>
              <a:r>
                <a:rPr lang="en-US" sz="3399" dirty="0">
                  <a:solidFill>
                    <a:srgbClr val="94DDDE"/>
                  </a:solidFill>
                  <a:latin typeface="Josefin Sans Regular"/>
                </a:rPr>
                <a:t>Muhammad Sajid</a:t>
              </a:r>
            </a:p>
            <a:p>
              <a:pPr>
                <a:lnSpc>
                  <a:spcPts val="4759"/>
                </a:lnSpc>
              </a:pPr>
              <a:r>
                <a:rPr lang="en-US" sz="3399" dirty="0">
                  <a:solidFill>
                    <a:srgbClr val="94DDDE"/>
                  </a:solidFill>
                  <a:latin typeface="Josefin Sans Regular"/>
                </a:rPr>
                <a:t>Muhammad </a:t>
              </a:r>
              <a:r>
                <a:rPr lang="en-US" sz="3399" dirty="0" err="1">
                  <a:solidFill>
                    <a:srgbClr val="94DDDE"/>
                  </a:solidFill>
                  <a:latin typeface="Josefin Sans Regular"/>
                </a:rPr>
                <a:t>lukas</a:t>
              </a:r>
              <a:endParaRPr lang="en-US" sz="3399" dirty="0">
                <a:solidFill>
                  <a:srgbClr val="94DDDE"/>
                </a:solidFill>
                <a:latin typeface="Josefin Sans Regular"/>
              </a:endParaRPr>
            </a:p>
            <a:p>
              <a:pPr>
                <a:lnSpc>
                  <a:spcPts val="4759"/>
                </a:lnSpc>
              </a:pPr>
              <a:r>
                <a:rPr lang="en-US" sz="3399" dirty="0">
                  <a:solidFill>
                    <a:srgbClr val="94DDDE"/>
                  </a:solidFill>
                  <a:latin typeface="Josefin Sans Regular"/>
                </a:rPr>
                <a:t>Muhammad Huda</a:t>
              </a:r>
            </a:p>
            <a:p>
              <a:pPr>
                <a:lnSpc>
                  <a:spcPts val="4759"/>
                </a:lnSpc>
              </a:pPr>
              <a:r>
                <a:rPr lang="en-US" sz="3399" dirty="0">
                  <a:solidFill>
                    <a:srgbClr val="94DDDE"/>
                  </a:solidFill>
                  <a:latin typeface="Josefin Sans Regular"/>
                </a:rPr>
                <a:t>Muhammad </a:t>
              </a:r>
              <a:r>
                <a:rPr lang="en-US" sz="3399" dirty="0" err="1">
                  <a:solidFill>
                    <a:srgbClr val="94DDDE"/>
                  </a:solidFill>
                  <a:latin typeface="Josefin Sans Regular"/>
                </a:rPr>
                <a:t>beckham</a:t>
              </a:r>
              <a:endParaRPr lang="en-US" sz="3399" dirty="0">
                <a:solidFill>
                  <a:srgbClr val="94DDDE"/>
                </a:solidFill>
                <a:latin typeface="Josefin Sans Regular"/>
              </a:endParaRPr>
            </a:p>
            <a:p>
              <a:pPr>
                <a:lnSpc>
                  <a:spcPts val="4760"/>
                </a:lnSpc>
              </a:pPr>
              <a:r>
                <a:rPr lang="en-US" sz="3400" dirty="0">
                  <a:solidFill>
                    <a:srgbClr val="94DDDE"/>
                  </a:solidFill>
                  <a:latin typeface="Josefin Sans Regular"/>
                </a:rPr>
                <a:t>Muhammad Valerian</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35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0" y="0"/>
            <a:ext cx="8184311" cy="10287000"/>
          </a:xfrm>
          <a:custGeom>
            <a:avLst/>
            <a:gdLst/>
            <a:ahLst/>
            <a:cxnLst/>
            <a:rect l="l" t="t" r="r" b="b"/>
            <a:pathLst>
              <a:path w="8184311" h="10287000">
                <a:moveTo>
                  <a:pt x="0" y="0"/>
                </a:moveTo>
                <a:lnTo>
                  <a:pt x="8184311" y="0"/>
                </a:lnTo>
                <a:lnTo>
                  <a:pt x="8184311" y="10287000"/>
                </a:lnTo>
                <a:lnTo>
                  <a:pt x="0" y="10287000"/>
                </a:lnTo>
                <a:lnTo>
                  <a:pt x="0" y="0"/>
                </a:lnTo>
                <a:close/>
              </a:path>
            </a:pathLst>
          </a:custGeom>
          <a:blipFill>
            <a:blip r:embed="rId2"/>
            <a:stretch>
              <a:fillRect t="-9669" b="-9669"/>
            </a:stretch>
          </a:blipFill>
        </p:spPr>
      </p:sp>
      <p:sp>
        <p:nvSpPr>
          <p:cNvPr id="3" name="TextBox 3"/>
          <p:cNvSpPr txBox="1"/>
          <p:nvPr/>
        </p:nvSpPr>
        <p:spPr>
          <a:xfrm>
            <a:off x="9529569" y="3246252"/>
            <a:ext cx="7729731" cy="990526"/>
          </a:xfrm>
          <a:prstGeom prst="rect">
            <a:avLst/>
          </a:prstGeom>
        </p:spPr>
        <p:txBody>
          <a:bodyPr lIns="0" tIns="0" rIns="0" bIns="0" rtlCol="0" anchor="t">
            <a:spAutoFit/>
          </a:bodyPr>
          <a:lstStyle/>
          <a:p>
            <a:pPr>
              <a:lnSpc>
                <a:spcPts val="7680"/>
              </a:lnSpc>
            </a:pPr>
            <a:r>
              <a:rPr lang="en-US" sz="6400" dirty="0" err="1">
                <a:solidFill>
                  <a:srgbClr val="2B4B82"/>
                </a:solidFill>
                <a:latin typeface="Josefin Sans Bold"/>
              </a:rPr>
              <a:t>Perbedaan</a:t>
            </a:r>
            <a:r>
              <a:rPr lang="en-US" sz="6400" dirty="0">
                <a:solidFill>
                  <a:srgbClr val="2B4B82"/>
                </a:solidFill>
                <a:latin typeface="Josefin Sans Bold"/>
              </a:rPr>
              <a:t> </a:t>
            </a:r>
            <a:r>
              <a:rPr lang="en-US" sz="6400" dirty="0" err="1">
                <a:solidFill>
                  <a:srgbClr val="2B4B82"/>
                </a:solidFill>
                <a:latin typeface="Josefin Sans Bold"/>
              </a:rPr>
              <a:t>Aplikasi</a:t>
            </a:r>
            <a:endParaRPr lang="en-US" sz="6400" dirty="0">
              <a:solidFill>
                <a:srgbClr val="2B4B82"/>
              </a:solidFill>
              <a:latin typeface="Josefin Sans Bold"/>
            </a:endParaRPr>
          </a:p>
        </p:txBody>
      </p:sp>
      <p:sp>
        <p:nvSpPr>
          <p:cNvPr id="4" name="TextBox 4"/>
          <p:cNvSpPr txBox="1"/>
          <p:nvPr/>
        </p:nvSpPr>
        <p:spPr>
          <a:xfrm>
            <a:off x="9529569" y="4170102"/>
            <a:ext cx="7729731" cy="2939241"/>
          </a:xfrm>
          <a:prstGeom prst="rect">
            <a:avLst/>
          </a:prstGeom>
        </p:spPr>
        <p:txBody>
          <a:bodyPr lIns="0" tIns="0" rIns="0" bIns="0" rtlCol="0" anchor="t">
            <a:spAutoFit/>
          </a:bodyPr>
          <a:lstStyle/>
          <a:p>
            <a:pPr>
              <a:lnSpc>
                <a:spcPts val="3359"/>
              </a:lnSpc>
            </a:pPr>
            <a:r>
              <a:rPr lang="en-US" sz="2400">
                <a:solidFill>
                  <a:srgbClr val="2B4B82"/>
                </a:solidFill>
                <a:latin typeface="Josefin Sans"/>
              </a:rPr>
              <a:t>Aplikasi ini memiliki nilai pembeda dari aplikasi sejenisnya, yaitu:</a:t>
            </a:r>
          </a:p>
          <a:p>
            <a:pPr marL="518160" lvl="1" indent="-259080">
              <a:lnSpc>
                <a:spcPts val="3359"/>
              </a:lnSpc>
              <a:buFont typeface="Arial"/>
              <a:buChar char="•"/>
            </a:pPr>
            <a:r>
              <a:rPr lang="en-US" sz="2400">
                <a:solidFill>
                  <a:srgbClr val="2B4B82"/>
                </a:solidFill>
                <a:latin typeface="Josefin Sans"/>
              </a:rPr>
              <a:t>Aplikasi ini menggunakan kontrak-putus sedangkan aplikasi lain menggunakan kontrak terikat</a:t>
            </a:r>
          </a:p>
          <a:p>
            <a:pPr marL="518160" lvl="1" indent="-259080">
              <a:lnSpc>
                <a:spcPts val="3359"/>
              </a:lnSpc>
              <a:buFont typeface="Arial"/>
              <a:buChar char="•"/>
            </a:pPr>
            <a:r>
              <a:rPr lang="en-US" sz="2400">
                <a:solidFill>
                  <a:srgbClr val="2B4B82"/>
                </a:solidFill>
                <a:latin typeface="Josefin Sans"/>
              </a:rPr>
              <a:t>Sistem KBM dilakukan sesuai dengan persetujuan dari kedua belah pihak</a:t>
            </a:r>
          </a:p>
          <a:p>
            <a:pPr>
              <a:lnSpc>
                <a:spcPts val="3359"/>
              </a:lnSpc>
            </a:pPr>
            <a:endParaRPr lang="en-US" sz="2400">
              <a:solidFill>
                <a:srgbClr val="2B4B82"/>
              </a:solidFill>
              <a:latin typeface="Josefin Sans"/>
            </a:endParaRPr>
          </a:p>
        </p:txBody>
      </p:sp>
    </p:spTree>
  </p:cSld>
  <p:clrMapOvr>
    <a:masterClrMapping/>
  </p:clrMapOvr>
  <mc:AlternateContent xmlns:mc="http://schemas.openxmlformats.org/markup-compatibility/2006">
    <mc:Choice xmlns:p14="http://schemas.microsoft.com/office/powerpoint/2010/main" Requires="p14">
      <p:transition spd="slow" p14:dur="2000">
        <p14:prism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476342" y="1951228"/>
            <a:ext cx="6338112" cy="6384545"/>
          </a:xfrm>
          <a:custGeom>
            <a:avLst/>
            <a:gdLst/>
            <a:ahLst/>
            <a:cxnLst/>
            <a:rect l="l" t="t" r="r" b="b"/>
            <a:pathLst>
              <a:path w="6338112" h="6384545">
                <a:moveTo>
                  <a:pt x="0" y="0"/>
                </a:moveTo>
                <a:lnTo>
                  <a:pt x="6338112" y="0"/>
                </a:lnTo>
                <a:lnTo>
                  <a:pt x="6338112"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084125"/>
            <a:ext cx="8489114" cy="1314351"/>
          </a:xfrm>
          <a:prstGeom prst="rect">
            <a:avLst/>
          </a:prstGeom>
        </p:spPr>
        <p:txBody>
          <a:bodyPr lIns="0" tIns="0" rIns="0" bIns="0" rtlCol="0" anchor="t">
            <a:spAutoFit/>
          </a:bodyPr>
          <a:lstStyle/>
          <a:p>
            <a:pPr>
              <a:lnSpc>
                <a:spcPts val="10200"/>
              </a:lnSpc>
            </a:pPr>
            <a:r>
              <a:rPr lang="en-US" sz="8500" dirty="0">
                <a:solidFill>
                  <a:srgbClr val="F7B4A7"/>
                </a:solidFill>
                <a:latin typeface="Josefin Sans Bold" pitchFamily="2" charset="0"/>
              </a:rPr>
              <a:t>Income Source</a:t>
            </a:r>
          </a:p>
        </p:txBody>
      </p:sp>
      <p:sp>
        <p:nvSpPr>
          <p:cNvPr id="4" name="TextBox 4"/>
          <p:cNvSpPr txBox="1"/>
          <p:nvPr/>
        </p:nvSpPr>
        <p:spPr>
          <a:xfrm>
            <a:off x="1028700" y="4561214"/>
            <a:ext cx="9285723" cy="2929106"/>
          </a:xfrm>
          <a:prstGeom prst="rect">
            <a:avLst/>
          </a:prstGeom>
        </p:spPr>
        <p:txBody>
          <a:bodyPr lIns="0" tIns="0" rIns="0" bIns="0" rtlCol="0" anchor="t">
            <a:spAutoFit/>
          </a:bodyPr>
          <a:lstStyle/>
          <a:p>
            <a:pPr>
              <a:lnSpc>
                <a:spcPts val="4199"/>
              </a:lnSpc>
            </a:pPr>
            <a:r>
              <a:rPr lang="en-US" sz="2999">
                <a:solidFill>
                  <a:srgbClr val="F7B4A7"/>
                </a:solidFill>
                <a:latin typeface="Josefin Sans Regular"/>
              </a:rPr>
              <a:t>Ada beberapa opsi pendapatan bagi aplikasi ini:</a:t>
            </a:r>
          </a:p>
          <a:p>
            <a:pPr marL="647698" lvl="1" indent="-323849">
              <a:lnSpc>
                <a:spcPts val="4199"/>
              </a:lnSpc>
              <a:buFont typeface="Arial"/>
              <a:buChar char="•"/>
            </a:pPr>
            <a:r>
              <a:rPr lang="en-US" sz="2999">
                <a:solidFill>
                  <a:srgbClr val="F7B4A7"/>
                </a:solidFill>
                <a:latin typeface="Josefin Sans Regular"/>
              </a:rPr>
              <a:t> Admin Fee</a:t>
            </a:r>
          </a:p>
          <a:p>
            <a:pPr marL="647698" lvl="1" indent="-323849">
              <a:lnSpc>
                <a:spcPts val="4199"/>
              </a:lnSpc>
              <a:buFont typeface="Arial"/>
              <a:buChar char="•"/>
            </a:pPr>
            <a:r>
              <a:rPr lang="en-US" sz="2999">
                <a:solidFill>
                  <a:srgbClr val="F7B4A7"/>
                </a:solidFill>
                <a:latin typeface="Josefin Sans Regular"/>
              </a:rPr>
              <a:t> Iklan kerjasama dengan beberapa vendor</a:t>
            </a:r>
          </a:p>
          <a:p>
            <a:pPr>
              <a:lnSpc>
                <a:spcPts val="3640"/>
              </a:lnSpc>
            </a:pPr>
            <a:endParaRPr lang="en-US" sz="2999">
              <a:solidFill>
                <a:srgbClr val="F7B4A7"/>
              </a:solidFill>
              <a:latin typeface="Josefin Sans Regular"/>
            </a:endParaRPr>
          </a:p>
          <a:p>
            <a:pPr>
              <a:lnSpc>
                <a:spcPts val="3640"/>
              </a:lnSpc>
            </a:pPr>
            <a:endParaRPr lang="en-US" sz="2999">
              <a:solidFill>
                <a:srgbClr val="F7B4A7"/>
              </a:solidFill>
              <a:latin typeface="Josefin Sans Regular"/>
            </a:endParaRPr>
          </a:p>
          <a:p>
            <a:pPr>
              <a:lnSpc>
                <a:spcPts val="3639"/>
              </a:lnSpc>
            </a:pPr>
            <a:endParaRPr lang="en-US" sz="2999">
              <a:solidFill>
                <a:srgbClr val="F7B4A7"/>
              </a:solidFill>
              <a:latin typeface="Josefin Sans Regular"/>
            </a:endParaRPr>
          </a:p>
        </p:txBody>
      </p:sp>
    </p:spTree>
  </p:cSld>
  <p:clrMapOvr>
    <a:masterClrMapping/>
  </p:clrMapOvr>
  <mc:AlternateContent xmlns:mc="http://schemas.openxmlformats.org/markup-compatibility/2006">
    <mc:Choice xmlns:p14="http://schemas.microsoft.com/office/powerpoint/2010/main" Requires="p14">
      <p:transition spd="slow" p14:dur="2000">
        <p14:doors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89662" y="1751163"/>
            <a:ext cx="634992" cy="458349"/>
          </a:xfrm>
          <a:custGeom>
            <a:avLst/>
            <a:gdLst/>
            <a:ahLst/>
            <a:cxnLst/>
            <a:rect l="l" t="t" r="r" b="b"/>
            <a:pathLst>
              <a:path w="634992" h="458349">
                <a:moveTo>
                  <a:pt x="0" y="0"/>
                </a:moveTo>
                <a:lnTo>
                  <a:pt x="634991" y="0"/>
                </a:lnTo>
                <a:lnTo>
                  <a:pt x="634991" y="458349"/>
                </a:lnTo>
                <a:lnTo>
                  <a:pt x="0" y="4583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406648" y="1649522"/>
            <a:ext cx="504043" cy="661632"/>
          </a:xfrm>
          <a:custGeom>
            <a:avLst/>
            <a:gdLst/>
            <a:ahLst/>
            <a:cxnLst/>
            <a:rect l="l" t="t" r="r" b="b"/>
            <a:pathLst>
              <a:path w="504043" h="661632">
                <a:moveTo>
                  <a:pt x="0" y="0"/>
                </a:moveTo>
                <a:lnTo>
                  <a:pt x="504044" y="0"/>
                </a:lnTo>
                <a:lnTo>
                  <a:pt x="504044" y="661632"/>
                </a:lnTo>
                <a:lnTo>
                  <a:pt x="0" y="661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97095" y="1700343"/>
            <a:ext cx="571419" cy="559990"/>
          </a:xfrm>
          <a:custGeom>
            <a:avLst/>
            <a:gdLst/>
            <a:ahLst/>
            <a:cxnLst/>
            <a:rect l="l" t="t" r="r" b="b"/>
            <a:pathLst>
              <a:path w="571419" h="559990">
                <a:moveTo>
                  <a:pt x="0" y="0"/>
                </a:moveTo>
                <a:lnTo>
                  <a:pt x="571419" y="0"/>
                </a:lnTo>
                <a:lnTo>
                  <a:pt x="571419" y="559990"/>
                </a:lnTo>
                <a:lnTo>
                  <a:pt x="0" y="5599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812059" y="1649522"/>
            <a:ext cx="441489" cy="661632"/>
          </a:xfrm>
          <a:custGeom>
            <a:avLst/>
            <a:gdLst/>
            <a:ahLst/>
            <a:cxnLst/>
            <a:rect l="l" t="t" r="r" b="b"/>
            <a:pathLst>
              <a:path w="441489" h="661632">
                <a:moveTo>
                  <a:pt x="0" y="0"/>
                </a:moveTo>
                <a:lnTo>
                  <a:pt x="441489" y="0"/>
                </a:lnTo>
                <a:lnTo>
                  <a:pt x="441489" y="661632"/>
                </a:lnTo>
                <a:lnTo>
                  <a:pt x="0" y="6616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291449" y="1696456"/>
            <a:ext cx="537826" cy="567762"/>
          </a:xfrm>
          <a:custGeom>
            <a:avLst/>
            <a:gdLst/>
            <a:ahLst/>
            <a:cxnLst/>
            <a:rect l="l" t="t" r="r" b="b"/>
            <a:pathLst>
              <a:path w="537826" h="567762">
                <a:moveTo>
                  <a:pt x="0" y="0"/>
                </a:moveTo>
                <a:lnTo>
                  <a:pt x="537826" y="0"/>
                </a:lnTo>
                <a:lnTo>
                  <a:pt x="537826" y="567763"/>
                </a:lnTo>
                <a:lnTo>
                  <a:pt x="0" y="5677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6195299" y="1649522"/>
            <a:ext cx="589454" cy="661632"/>
          </a:xfrm>
          <a:custGeom>
            <a:avLst/>
            <a:gdLst/>
            <a:ahLst/>
            <a:cxnLst/>
            <a:rect l="l" t="t" r="r" b="b"/>
            <a:pathLst>
              <a:path w="589454" h="661632">
                <a:moveTo>
                  <a:pt x="0" y="0"/>
                </a:moveTo>
                <a:lnTo>
                  <a:pt x="589454" y="0"/>
                </a:lnTo>
                <a:lnTo>
                  <a:pt x="589454" y="661632"/>
                </a:lnTo>
                <a:lnTo>
                  <a:pt x="0" y="6616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8883940" y="8057366"/>
            <a:ext cx="640714" cy="498592"/>
          </a:xfrm>
          <a:custGeom>
            <a:avLst/>
            <a:gdLst/>
            <a:ahLst/>
            <a:cxnLst/>
            <a:rect l="l" t="t" r="r" b="b"/>
            <a:pathLst>
              <a:path w="640714" h="498592">
                <a:moveTo>
                  <a:pt x="0" y="0"/>
                </a:moveTo>
                <a:lnTo>
                  <a:pt x="640713" y="0"/>
                </a:lnTo>
                <a:lnTo>
                  <a:pt x="640713" y="498592"/>
                </a:lnTo>
                <a:lnTo>
                  <a:pt x="0" y="4985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0526344" y="7975846"/>
            <a:ext cx="264653" cy="661632"/>
          </a:xfrm>
          <a:custGeom>
            <a:avLst/>
            <a:gdLst/>
            <a:ahLst/>
            <a:cxnLst/>
            <a:rect l="l" t="t" r="r" b="b"/>
            <a:pathLst>
              <a:path w="264653" h="661632">
                <a:moveTo>
                  <a:pt x="0" y="0"/>
                </a:moveTo>
                <a:lnTo>
                  <a:pt x="264652" y="0"/>
                </a:lnTo>
                <a:lnTo>
                  <a:pt x="264652" y="661632"/>
                </a:lnTo>
                <a:lnTo>
                  <a:pt x="0" y="6616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1742609" y="8074092"/>
            <a:ext cx="680391" cy="465140"/>
          </a:xfrm>
          <a:custGeom>
            <a:avLst/>
            <a:gdLst/>
            <a:ahLst/>
            <a:cxnLst/>
            <a:rect l="l" t="t" r="r" b="b"/>
            <a:pathLst>
              <a:path w="680391" h="465140">
                <a:moveTo>
                  <a:pt x="0" y="0"/>
                </a:moveTo>
                <a:lnTo>
                  <a:pt x="680391" y="0"/>
                </a:lnTo>
                <a:lnTo>
                  <a:pt x="680391" y="465140"/>
                </a:lnTo>
                <a:lnTo>
                  <a:pt x="0" y="46514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4751180" y="8026575"/>
            <a:ext cx="563247" cy="560175"/>
          </a:xfrm>
          <a:custGeom>
            <a:avLst/>
            <a:gdLst/>
            <a:ahLst/>
            <a:cxnLst/>
            <a:rect l="l" t="t" r="r" b="b"/>
            <a:pathLst>
              <a:path w="563247" h="560175">
                <a:moveTo>
                  <a:pt x="0" y="0"/>
                </a:moveTo>
                <a:lnTo>
                  <a:pt x="563247" y="0"/>
                </a:lnTo>
                <a:lnTo>
                  <a:pt x="563247" y="560175"/>
                </a:lnTo>
                <a:lnTo>
                  <a:pt x="0" y="56017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3439464" y="7975846"/>
            <a:ext cx="241796" cy="661632"/>
          </a:xfrm>
          <a:custGeom>
            <a:avLst/>
            <a:gdLst/>
            <a:ahLst/>
            <a:cxnLst/>
            <a:rect l="l" t="t" r="r" b="b"/>
            <a:pathLst>
              <a:path w="241796" h="661632">
                <a:moveTo>
                  <a:pt x="0" y="0"/>
                </a:moveTo>
                <a:lnTo>
                  <a:pt x="241796" y="0"/>
                </a:lnTo>
                <a:lnTo>
                  <a:pt x="241796" y="661632"/>
                </a:lnTo>
                <a:lnTo>
                  <a:pt x="0" y="66163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16195299" y="8023189"/>
            <a:ext cx="589454" cy="566947"/>
          </a:xfrm>
          <a:custGeom>
            <a:avLst/>
            <a:gdLst/>
            <a:ahLst/>
            <a:cxnLst/>
            <a:rect l="l" t="t" r="r" b="b"/>
            <a:pathLst>
              <a:path w="589454" h="566947">
                <a:moveTo>
                  <a:pt x="0" y="0"/>
                </a:moveTo>
                <a:lnTo>
                  <a:pt x="589454" y="0"/>
                </a:lnTo>
                <a:lnTo>
                  <a:pt x="589454" y="566947"/>
                </a:lnTo>
                <a:lnTo>
                  <a:pt x="0" y="56694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9016487" y="6394265"/>
            <a:ext cx="381341" cy="661632"/>
          </a:xfrm>
          <a:custGeom>
            <a:avLst/>
            <a:gdLst/>
            <a:ahLst/>
            <a:cxnLst/>
            <a:rect l="l" t="t" r="r" b="b"/>
            <a:pathLst>
              <a:path w="381341" h="661632">
                <a:moveTo>
                  <a:pt x="0" y="0"/>
                </a:moveTo>
                <a:lnTo>
                  <a:pt x="381341" y="0"/>
                </a:lnTo>
                <a:lnTo>
                  <a:pt x="381341" y="661632"/>
                </a:lnTo>
                <a:lnTo>
                  <a:pt x="0" y="66163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10427700" y="6394265"/>
            <a:ext cx="461939" cy="661632"/>
          </a:xfrm>
          <a:custGeom>
            <a:avLst/>
            <a:gdLst/>
            <a:ahLst/>
            <a:cxnLst/>
            <a:rect l="l" t="t" r="r" b="b"/>
            <a:pathLst>
              <a:path w="461939" h="661632">
                <a:moveTo>
                  <a:pt x="0" y="0"/>
                </a:moveTo>
                <a:lnTo>
                  <a:pt x="461940" y="0"/>
                </a:lnTo>
                <a:lnTo>
                  <a:pt x="461940" y="661632"/>
                </a:lnTo>
                <a:lnTo>
                  <a:pt x="0" y="66163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11834392" y="6394265"/>
            <a:ext cx="496825" cy="661632"/>
          </a:xfrm>
          <a:custGeom>
            <a:avLst/>
            <a:gdLst/>
            <a:ahLst/>
            <a:cxnLst/>
            <a:rect l="l" t="t" r="r" b="b"/>
            <a:pathLst>
              <a:path w="496825" h="661632">
                <a:moveTo>
                  <a:pt x="0" y="0"/>
                </a:moveTo>
                <a:lnTo>
                  <a:pt x="496825" y="0"/>
                </a:lnTo>
                <a:lnTo>
                  <a:pt x="496825" y="661632"/>
                </a:lnTo>
                <a:lnTo>
                  <a:pt x="0" y="66163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14777775" y="6394265"/>
            <a:ext cx="510058" cy="661632"/>
          </a:xfrm>
          <a:custGeom>
            <a:avLst/>
            <a:gdLst/>
            <a:ahLst/>
            <a:cxnLst/>
            <a:rect l="l" t="t" r="r" b="b"/>
            <a:pathLst>
              <a:path w="510058" h="661632">
                <a:moveTo>
                  <a:pt x="0" y="0"/>
                </a:moveTo>
                <a:lnTo>
                  <a:pt x="510058" y="0"/>
                </a:lnTo>
                <a:lnTo>
                  <a:pt x="510058" y="661632"/>
                </a:lnTo>
                <a:lnTo>
                  <a:pt x="0" y="66163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13414803" y="6394265"/>
            <a:ext cx="291118" cy="661632"/>
          </a:xfrm>
          <a:custGeom>
            <a:avLst/>
            <a:gdLst/>
            <a:ahLst/>
            <a:cxnLst/>
            <a:rect l="l" t="t" r="r" b="b"/>
            <a:pathLst>
              <a:path w="291118" h="661632">
                <a:moveTo>
                  <a:pt x="0" y="0"/>
                </a:moveTo>
                <a:lnTo>
                  <a:pt x="291118" y="0"/>
                </a:lnTo>
                <a:lnTo>
                  <a:pt x="291118" y="661632"/>
                </a:lnTo>
                <a:lnTo>
                  <a:pt x="0" y="661632"/>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16232317" y="6467372"/>
            <a:ext cx="515418" cy="515418"/>
          </a:xfrm>
          <a:custGeom>
            <a:avLst/>
            <a:gdLst/>
            <a:ahLst/>
            <a:cxnLst/>
            <a:rect l="l" t="t" r="r" b="b"/>
            <a:pathLst>
              <a:path w="515418" h="515418">
                <a:moveTo>
                  <a:pt x="0" y="0"/>
                </a:moveTo>
                <a:lnTo>
                  <a:pt x="515418" y="0"/>
                </a:lnTo>
                <a:lnTo>
                  <a:pt x="515418" y="515418"/>
                </a:lnTo>
                <a:lnTo>
                  <a:pt x="0" y="515418"/>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8908796" y="4852733"/>
            <a:ext cx="596723" cy="581534"/>
          </a:xfrm>
          <a:custGeom>
            <a:avLst/>
            <a:gdLst/>
            <a:ahLst/>
            <a:cxnLst/>
            <a:rect l="l" t="t" r="r" b="b"/>
            <a:pathLst>
              <a:path w="596723" h="581534">
                <a:moveTo>
                  <a:pt x="0" y="0"/>
                </a:moveTo>
                <a:lnTo>
                  <a:pt x="596723" y="0"/>
                </a:lnTo>
                <a:lnTo>
                  <a:pt x="596723" y="581534"/>
                </a:lnTo>
                <a:lnTo>
                  <a:pt x="0" y="581534"/>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10415671" y="4812684"/>
            <a:ext cx="485999" cy="661632"/>
          </a:xfrm>
          <a:custGeom>
            <a:avLst/>
            <a:gdLst/>
            <a:ahLst/>
            <a:cxnLst/>
            <a:rect l="l" t="t" r="r" b="b"/>
            <a:pathLst>
              <a:path w="485999" h="661632">
                <a:moveTo>
                  <a:pt x="0" y="0"/>
                </a:moveTo>
                <a:lnTo>
                  <a:pt x="485998" y="0"/>
                </a:lnTo>
                <a:lnTo>
                  <a:pt x="485998" y="661632"/>
                </a:lnTo>
                <a:lnTo>
                  <a:pt x="0" y="661632"/>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11788679" y="4812684"/>
            <a:ext cx="588251" cy="661632"/>
          </a:xfrm>
          <a:custGeom>
            <a:avLst/>
            <a:gdLst/>
            <a:ahLst/>
            <a:cxnLst/>
            <a:rect l="l" t="t" r="r" b="b"/>
            <a:pathLst>
              <a:path w="588251" h="661632">
                <a:moveTo>
                  <a:pt x="0" y="0"/>
                </a:moveTo>
                <a:lnTo>
                  <a:pt x="588251" y="0"/>
                </a:lnTo>
                <a:lnTo>
                  <a:pt x="588251" y="661632"/>
                </a:lnTo>
                <a:lnTo>
                  <a:pt x="0" y="661632"/>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p:cNvSpPr/>
          <p:nvPr/>
        </p:nvSpPr>
        <p:spPr>
          <a:xfrm>
            <a:off x="14774166" y="4812684"/>
            <a:ext cx="517276" cy="661632"/>
          </a:xfrm>
          <a:custGeom>
            <a:avLst/>
            <a:gdLst/>
            <a:ahLst/>
            <a:cxnLst/>
            <a:rect l="l" t="t" r="r" b="b"/>
            <a:pathLst>
              <a:path w="517276" h="661632">
                <a:moveTo>
                  <a:pt x="0" y="0"/>
                </a:moveTo>
                <a:lnTo>
                  <a:pt x="517276" y="0"/>
                </a:lnTo>
                <a:lnTo>
                  <a:pt x="517276" y="661632"/>
                </a:lnTo>
                <a:lnTo>
                  <a:pt x="0" y="661632"/>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4" name="Freeform 24"/>
          <p:cNvSpPr/>
          <p:nvPr/>
        </p:nvSpPr>
        <p:spPr>
          <a:xfrm>
            <a:off x="13217063" y="4866364"/>
            <a:ext cx="686597" cy="554271"/>
          </a:xfrm>
          <a:custGeom>
            <a:avLst/>
            <a:gdLst/>
            <a:ahLst/>
            <a:cxnLst/>
            <a:rect l="l" t="t" r="r" b="b"/>
            <a:pathLst>
              <a:path w="686597" h="554271">
                <a:moveTo>
                  <a:pt x="0" y="0"/>
                </a:moveTo>
                <a:lnTo>
                  <a:pt x="686597" y="0"/>
                </a:lnTo>
                <a:lnTo>
                  <a:pt x="686597" y="554272"/>
                </a:lnTo>
                <a:lnTo>
                  <a:pt x="0" y="554272"/>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5" name="Freeform 25"/>
          <p:cNvSpPr/>
          <p:nvPr/>
        </p:nvSpPr>
        <p:spPr>
          <a:xfrm>
            <a:off x="16161947" y="4910863"/>
            <a:ext cx="656157" cy="465275"/>
          </a:xfrm>
          <a:custGeom>
            <a:avLst/>
            <a:gdLst/>
            <a:ahLst/>
            <a:cxnLst/>
            <a:rect l="l" t="t" r="r" b="b"/>
            <a:pathLst>
              <a:path w="656157" h="465275">
                <a:moveTo>
                  <a:pt x="0" y="0"/>
                </a:moveTo>
                <a:lnTo>
                  <a:pt x="656157" y="0"/>
                </a:lnTo>
                <a:lnTo>
                  <a:pt x="656157" y="465274"/>
                </a:lnTo>
                <a:lnTo>
                  <a:pt x="0" y="465274"/>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6" name="Freeform 26"/>
          <p:cNvSpPr/>
          <p:nvPr/>
        </p:nvSpPr>
        <p:spPr>
          <a:xfrm>
            <a:off x="8839584" y="3231103"/>
            <a:ext cx="735147" cy="661632"/>
          </a:xfrm>
          <a:custGeom>
            <a:avLst/>
            <a:gdLst/>
            <a:ahLst/>
            <a:cxnLst/>
            <a:rect l="l" t="t" r="r" b="b"/>
            <a:pathLst>
              <a:path w="735147" h="661632">
                <a:moveTo>
                  <a:pt x="0" y="0"/>
                </a:moveTo>
                <a:lnTo>
                  <a:pt x="735147" y="0"/>
                </a:lnTo>
                <a:lnTo>
                  <a:pt x="735147" y="661632"/>
                </a:lnTo>
                <a:lnTo>
                  <a:pt x="0" y="661632"/>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27" name="Freeform 27"/>
          <p:cNvSpPr/>
          <p:nvPr/>
        </p:nvSpPr>
        <p:spPr>
          <a:xfrm>
            <a:off x="10368794" y="3263915"/>
            <a:ext cx="579752" cy="596007"/>
          </a:xfrm>
          <a:custGeom>
            <a:avLst/>
            <a:gdLst/>
            <a:ahLst/>
            <a:cxnLst/>
            <a:rect l="l" t="t" r="r" b="b"/>
            <a:pathLst>
              <a:path w="579752" h="596007">
                <a:moveTo>
                  <a:pt x="0" y="0"/>
                </a:moveTo>
                <a:lnTo>
                  <a:pt x="579752" y="0"/>
                </a:lnTo>
                <a:lnTo>
                  <a:pt x="579752" y="596007"/>
                </a:lnTo>
                <a:lnTo>
                  <a:pt x="0" y="596007"/>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28" name="Freeform 28"/>
          <p:cNvSpPr/>
          <p:nvPr/>
        </p:nvSpPr>
        <p:spPr>
          <a:xfrm>
            <a:off x="11775296" y="3263915"/>
            <a:ext cx="615017" cy="596007"/>
          </a:xfrm>
          <a:custGeom>
            <a:avLst/>
            <a:gdLst/>
            <a:ahLst/>
            <a:cxnLst/>
            <a:rect l="l" t="t" r="r" b="b"/>
            <a:pathLst>
              <a:path w="615017" h="596007">
                <a:moveTo>
                  <a:pt x="0" y="0"/>
                </a:moveTo>
                <a:lnTo>
                  <a:pt x="615017" y="0"/>
                </a:lnTo>
                <a:lnTo>
                  <a:pt x="615017" y="596007"/>
                </a:lnTo>
                <a:lnTo>
                  <a:pt x="0" y="59600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29" name="Freeform 29"/>
          <p:cNvSpPr/>
          <p:nvPr/>
        </p:nvSpPr>
        <p:spPr>
          <a:xfrm>
            <a:off x="14697723" y="3231103"/>
            <a:ext cx="670161" cy="661632"/>
          </a:xfrm>
          <a:custGeom>
            <a:avLst/>
            <a:gdLst/>
            <a:ahLst/>
            <a:cxnLst/>
            <a:rect l="l" t="t" r="r" b="b"/>
            <a:pathLst>
              <a:path w="670161" h="661632">
                <a:moveTo>
                  <a:pt x="0" y="0"/>
                </a:moveTo>
                <a:lnTo>
                  <a:pt x="670161" y="0"/>
                </a:lnTo>
                <a:lnTo>
                  <a:pt x="670161" y="661632"/>
                </a:lnTo>
                <a:lnTo>
                  <a:pt x="0" y="661632"/>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0" name="Freeform 30"/>
          <p:cNvSpPr/>
          <p:nvPr/>
        </p:nvSpPr>
        <p:spPr>
          <a:xfrm>
            <a:off x="13312550" y="3231103"/>
            <a:ext cx="495622" cy="661632"/>
          </a:xfrm>
          <a:custGeom>
            <a:avLst/>
            <a:gdLst/>
            <a:ahLst/>
            <a:cxnLst/>
            <a:rect l="l" t="t" r="r" b="b"/>
            <a:pathLst>
              <a:path w="495622" h="661632">
                <a:moveTo>
                  <a:pt x="0" y="0"/>
                </a:moveTo>
                <a:lnTo>
                  <a:pt x="495623" y="0"/>
                </a:lnTo>
                <a:lnTo>
                  <a:pt x="495623" y="661632"/>
                </a:lnTo>
                <a:lnTo>
                  <a:pt x="0" y="661632"/>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31" name="Freeform 31"/>
          <p:cNvSpPr/>
          <p:nvPr/>
        </p:nvSpPr>
        <p:spPr>
          <a:xfrm>
            <a:off x="16272890" y="3231103"/>
            <a:ext cx="434271" cy="661632"/>
          </a:xfrm>
          <a:custGeom>
            <a:avLst/>
            <a:gdLst/>
            <a:ahLst/>
            <a:cxnLst/>
            <a:rect l="l" t="t" r="r" b="b"/>
            <a:pathLst>
              <a:path w="434271" h="661632">
                <a:moveTo>
                  <a:pt x="0" y="0"/>
                </a:moveTo>
                <a:lnTo>
                  <a:pt x="434271" y="0"/>
                </a:lnTo>
                <a:lnTo>
                  <a:pt x="434271" y="661632"/>
                </a:lnTo>
                <a:lnTo>
                  <a:pt x="0" y="661632"/>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grpSp>
        <p:nvGrpSpPr>
          <p:cNvPr id="32" name="Group 32"/>
          <p:cNvGrpSpPr/>
          <p:nvPr/>
        </p:nvGrpSpPr>
        <p:grpSpPr>
          <a:xfrm>
            <a:off x="1028700" y="2209512"/>
            <a:ext cx="7484710" cy="6174862"/>
            <a:chOff x="0" y="0"/>
            <a:chExt cx="9979614" cy="8233149"/>
          </a:xfrm>
        </p:grpSpPr>
        <p:sp>
          <p:nvSpPr>
            <p:cNvPr id="33" name="TextBox 33"/>
            <p:cNvSpPr txBox="1"/>
            <p:nvPr/>
          </p:nvSpPr>
          <p:spPr>
            <a:xfrm>
              <a:off x="0" y="168275"/>
              <a:ext cx="9979614" cy="1441238"/>
            </a:xfrm>
            <a:prstGeom prst="rect">
              <a:avLst/>
            </a:prstGeom>
          </p:spPr>
          <p:txBody>
            <a:bodyPr lIns="0" tIns="0" rIns="0" bIns="0" rtlCol="0" anchor="t">
              <a:spAutoFit/>
            </a:bodyPr>
            <a:lstStyle/>
            <a:p>
              <a:pPr marL="0" lvl="0" indent="0" algn="l">
                <a:lnSpc>
                  <a:spcPts val="7519"/>
                </a:lnSpc>
                <a:spcBef>
                  <a:spcPct val="0"/>
                </a:spcBef>
              </a:pPr>
              <a:r>
                <a:rPr lang="en-US" sz="8000" spc="-88" dirty="0" err="1">
                  <a:solidFill>
                    <a:srgbClr val="2B4B82"/>
                  </a:solidFill>
                  <a:latin typeface="Josefin Sans Bold"/>
                </a:rPr>
                <a:t>Daya</a:t>
              </a:r>
              <a:r>
                <a:rPr lang="en-US" sz="8000" spc="-88" dirty="0">
                  <a:solidFill>
                    <a:srgbClr val="2B4B82"/>
                  </a:solidFill>
                  <a:latin typeface="Josefin Sans Bold"/>
                </a:rPr>
                <a:t> </a:t>
              </a:r>
              <a:r>
                <a:rPr lang="en-US" sz="8000" spc="-88" dirty="0" err="1">
                  <a:solidFill>
                    <a:srgbClr val="2B4B82"/>
                  </a:solidFill>
                  <a:latin typeface="Josefin Sans Bold"/>
                </a:rPr>
                <a:t>tarik</a:t>
              </a:r>
              <a:endParaRPr lang="en-US" sz="8000" spc="-88" dirty="0">
                <a:solidFill>
                  <a:srgbClr val="2B4B82"/>
                </a:solidFill>
                <a:latin typeface="Josefin Sans Bold"/>
              </a:endParaRPr>
            </a:p>
          </p:txBody>
        </p:sp>
        <p:sp>
          <p:nvSpPr>
            <p:cNvPr id="34" name="TextBox 34"/>
            <p:cNvSpPr txBox="1"/>
            <p:nvPr/>
          </p:nvSpPr>
          <p:spPr>
            <a:xfrm>
              <a:off x="0" y="1877990"/>
              <a:ext cx="9979614" cy="6364684"/>
            </a:xfrm>
            <a:prstGeom prst="rect">
              <a:avLst/>
            </a:prstGeom>
          </p:spPr>
          <p:txBody>
            <a:bodyPr lIns="0" tIns="0" rIns="0" bIns="0" rtlCol="0" anchor="t">
              <a:spAutoFit/>
            </a:bodyPr>
            <a:lstStyle/>
            <a:p>
              <a:pPr algn="just">
                <a:lnSpc>
                  <a:spcPts val="4200"/>
                </a:lnSpc>
              </a:pPr>
              <a:r>
                <a:rPr lang="en-US" sz="3000">
                  <a:solidFill>
                    <a:srgbClr val="2B4B82"/>
                  </a:solidFill>
                  <a:latin typeface="Josefin Sans Regular"/>
                </a:rPr>
                <a:t>Untuk menarik dan membuat para pengguna aplikasi bertahan pada aplikasi ini dengan </a:t>
              </a:r>
            </a:p>
            <a:p>
              <a:pPr marL="647700" lvl="1" indent="-323850" algn="just">
                <a:lnSpc>
                  <a:spcPts val="4200"/>
                </a:lnSpc>
                <a:buFont typeface="Arial"/>
                <a:buChar char="•"/>
              </a:pPr>
              <a:r>
                <a:rPr lang="en-US" sz="3000">
                  <a:solidFill>
                    <a:srgbClr val="2B4B82"/>
                  </a:solidFill>
                  <a:latin typeface="Josefin Sans Regular"/>
                </a:rPr>
                <a:t>Pengoptimalan aplikasi pada sisi metode perencaan jadwal belajar mengajar bagi murid maupun pengajar</a:t>
              </a:r>
            </a:p>
            <a:p>
              <a:pPr marL="647700" lvl="1" indent="-323850" algn="just">
                <a:lnSpc>
                  <a:spcPts val="4200"/>
                </a:lnSpc>
                <a:buFont typeface="Arial"/>
                <a:buChar char="•"/>
              </a:pPr>
              <a:r>
                <a:rPr lang="en-US" sz="3000">
                  <a:solidFill>
                    <a:srgbClr val="2B4B82"/>
                  </a:solidFill>
                  <a:latin typeface="Josefin Sans Regular"/>
                </a:rPr>
                <a:t>Mengembangkan terobosan baru pada sisi fitur agar lebih nyaman digunakan</a:t>
              </a:r>
            </a:p>
            <a:p>
              <a:pPr marL="0" lvl="0" indent="0" algn="l">
                <a:lnSpc>
                  <a:spcPts val="4200"/>
                </a:lnSpc>
                <a:spcBef>
                  <a:spcPct val="0"/>
                </a:spcBef>
              </a:pPr>
              <a:endParaRPr lang="en-US" sz="3000">
                <a:solidFill>
                  <a:srgbClr val="2B4B82"/>
                </a:solidFill>
                <a:latin typeface="Josefin Sans Regular"/>
              </a:endParaRPr>
            </a:p>
          </p:txBody>
        </p:sp>
      </p:grpSp>
    </p:spTree>
  </p:cSld>
  <p:clrMapOvr>
    <a:masterClrMapping/>
  </p:clrMapOvr>
  <mc:AlternateContent xmlns:mc="http://schemas.openxmlformats.org/markup-compatibility/2006">
    <mc:Choice xmlns:p14="http://schemas.microsoft.com/office/powerpoint/2010/main" Requires="p14">
      <p:transition spd="slow" p14:dur="18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831283" y="2041734"/>
            <a:ext cx="7312717" cy="727837"/>
          </a:xfrm>
          <a:prstGeom prst="rect">
            <a:avLst/>
          </a:prstGeom>
        </p:spPr>
        <p:txBody>
          <a:bodyPr lIns="0" tIns="0" rIns="0" bIns="0" rtlCol="0" anchor="t">
            <a:spAutoFit/>
          </a:bodyPr>
          <a:lstStyle/>
          <a:p>
            <a:pPr>
              <a:lnSpc>
                <a:spcPts val="5264"/>
              </a:lnSpc>
            </a:pPr>
            <a:r>
              <a:rPr lang="en-US" sz="5600" spc="-61" dirty="0" err="1">
                <a:solidFill>
                  <a:srgbClr val="2B4B82"/>
                </a:solidFill>
                <a:latin typeface="Josefin Sans Bold"/>
              </a:rPr>
              <a:t>Rencana</a:t>
            </a:r>
            <a:r>
              <a:rPr lang="en-US" sz="5600" spc="-61" dirty="0">
                <a:solidFill>
                  <a:srgbClr val="2B4B82"/>
                </a:solidFill>
                <a:latin typeface="Josefin Sans Bold"/>
              </a:rPr>
              <a:t> masa </a:t>
            </a:r>
            <a:r>
              <a:rPr lang="en-US" sz="5600" spc="-61" dirty="0" err="1">
                <a:solidFill>
                  <a:srgbClr val="2B4B82"/>
                </a:solidFill>
                <a:latin typeface="Josefin Sans Bold"/>
              </a:rPr>
              <a:t>depan</a:t>
            </a:r>
            <a:endParaRPr lang="en-US" sz="5600" spc="-61" dirty="0">
              <a:solidFill>
                <a:srgbClr val="2B4B82"/>
              </a:solidFill>
              <a:latin typeface="Josefin Sans Bold"/>
            </a:endParaRPr>
          </a:p>
        </p:txBody>
      </p:sp>
      <p:sp>
        <p:nvSpPr>
          <p:cNvPr id="3" name="TextBox 3"/>
          <p:cNvSpPr txBox="1"/>
          <p:nvPr/>
        </p:nvSpPr>
        <p:spPr>
          <a:xfrm>
            <a:off x="1831283" y="2999277"/>
            <a:ext cx="6438201" cy="5857875"/>
          </a:xfrm>
          <a:prstGeom prst="rect">
            <a:avLst/>
          </a:prstGeom>
        </p:spPr>
        <p:txBody>
          <a:bodyPr lIns="0" tIns="0" rIns="0" bIns="0" rtlCol="0" anchor="t">
            <a:spAutoFit/>
          </a:bodyPr>
          <a:lstStyle/>
          <a:p>
            <a:pPr algn="just">
              <a:lnSpc>
                <a:spcPts val="4200"/>
              </a:lnSpc>
            </a:pPr>
            <a:r>
              <a:rPr lang="en-US" sz="3000">
                <a:solidFill>
                  <a:srgbClr val="2B4B82"/>
                </a:solidFill>
                <a:latin typeface="Josefin Sans"/>
              </a:rPr>
              <a:t>Jika pada kesempatan ini kami dapat berhasil menjalankan hingga mengkomersialkan produk ini sesusai target, maka kedepannya kami akan melakukan pengembangan lebih jauh mengenai cara pembelajaran dan pengajaran yang lebih efisien serta membuat pengguna baik murid maupun pengajar dapat menikmati fitur yang lebih lengkap untuk menunjang KBM yang lebih baik </a:t>
            </a:r>
          </a:p>
        </p:txBody>
      </p:sp>
      <p:sp>
        <p:nvSpPr>
          <p:cNvPr id="4" name="Freeform 4"/>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851762" y="1107504"/>
            <a:ext cx="3489749" cy="2861594"/>
          </a:xfrm>
          <a:custGeom>
            <a:avLst/>
            <a:gdLst/>
            <a:ahLst/>
            <a:cxnLst/>
            <a:rect l="l" t="t" r="r" b="b"/>
            <a:pathLst>
              <a:path w="3489749" h="2861594">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0793" y="4342477"/>
            <a:ext cx="4618653" cy="4114800"/>
          </a:xfrm>
          <a:custGeom>
            <a:avLst/>
            <a:gdLst/>
            <a:ahLst/>
            <a:cxnLst/>
            <a:rect l="l" t="t" r="r" b="b"/>
            <a:pathLst>
              <a:path w="4618653" h="4114800">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510879" y="4844910"/>
            <a:ext cx="9032574" cy="1554967"/>
          </a:xfrm>
          <a:prstGeom prst="rect">
            <a:avLst/>
          </a:prstGeom>
        </p:spPr>
        <p:txBody>
          <a:bodyPr lIns="0" tIns="0" rIns="0" bIns="0" rtlCol="0" anchor="t">
            <a:spAutoFit/>
          </a:bodyPr>
          <a:lstStyle/>
          <a:p>
            <a:pPr>
              <a:lnSpc>
                <a:spcPts val="6159"/>
              </a:lnSpc>
            </a:pPr>
            <a:r>
              <a:rPr lang="en-US" sz="4399">
                <a:solidFill>
                  <a:srgbClr val="2B4B82"/>
                </a:solidFill>
                <a:latin typeface="Josefin Sans"/>
              </a:rPr>
              <a:t>Jika ada yang dirasa kurang dipahami, silahkan ditanyakan</a:t>
            </a:r>
          </a:p>
        </p:txBody>
      </p:sp>
      <p:sp>
        <p:nvSpPr>
          <p:cNvPr id="5" name="TextBox 5"/>
          <p:cNvSpPr txBox="1"/>
          <p:nvPr/>
        </p:nvSpPr>
        <p:spPr>
          <a:xfrm>
            <a:off x="7510879" y="3651915"/>
            <a:ext cx="9285723" cy="1226795"/>
          </a:xfrm>
          <a:prstGeom prst="rect">
            <a:avLst/>
          </a:prstGeom>
        </p:spPr>
        <p:txBody>
          <a:bodyPr lIns="0" tIns="0" rIns="0" bIns="0" rtlCol="0" anchor="t">
            <a:spAutoFit/>
          </a:bodyPr>
          <a:lstStyle/>
          <a:p>
            <a:pPr>
              <a:lnSpc>
                <a:spcPts val="10080"/>
              </a:lnSpc>
            </a:pPr>
            <a:r>
              <a:rPr lang="en-US" sz="7200">
                <a:solidFill>
                  <a:srgbClr val="2B4B82"/>
                </a:solidFill>
                <a:latin typeface="Josefin Sans Bold"/>
              </a:rPr>
              <a:t>TerimaKasih</a:t>
            </a:r>
            <a:endParaRPr lang="en-US" sz="7200" dirty="0">
              <a:solidFill>
                <a:srgbClr val="2B4B82"/>
              </a:solidFill>
              <a:latin typeface="Josefin Sans Bold"/>
            </a:endParaRPr>
          </a:p>
        </p:txBody>
      </p:sp>
    </p:spTree>
  </p:cSld>
  <p:clrMapOvr>
    <a:masterClrMapping/>
  </p:clrMapOvr>
  <mc:AlternateContent xmlns:mc="http://schemas.openxmlformats.org/markup-compatibility/2006">
    <mc:Choice xmlns:p14="http://schemas.microsoft.com/office/powerpoint/2010/main" Requires="p14">
      <p:transition spd="slow" p14:dur="20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497814"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520710"/>
            <a:ext cx="9768230" cy="5188634"/>
            <a:chOff x="0" y="0"/>
            <a:chExt cx="13024306" cy="6918179"/>
          </a:xfrm>
        </p:grpSpPr>
        <p:sp>
          <p:nvSpPr>
            <p:cNvPr id="4" name="TextBox 4"/>
            <p:cNvSpPr txBox="1"/>
            <p:nvPr/>
          </p:nvSpPr>
          <p:spPr>
            <a:xfrm>
              <a:off x="0" y="-19050"/>
              <a:ext cx="13024306" cy="1314332"/>
            </a:xfrm>
            <a:prstGeom prst="rect">
              <a:avLst/>
            </a:prstGeom>
          </p:spPr>
          <p:txBody>
            <a:bodyPr lIns="0" tIns="0" rIns="0" bIns="0" rtlCol="0" anchor="t">
              <a:spAutoFit/>
            </a:bodyPr>
            <a:lstStyle/>
            <a:p>
              <a:pPr>
                <a:lnSpc>
                  <a:spcPts val="7680"/>
                </a:lnSpc>
              </a:pPr>
              <a:r>
                <a:rPr lang="en-US" sz="6400" dirty="0" err="1">
                  <a:solidFill>
                    <a:srgbClr val="31356E"/>
                  </a:solidFill>
                  <a:latin typeface="Josefin Sans Bold"/>
                </a:rPr>
                <a:t>Latar</a:t>
              </a:r>
              <a:r>
                <a:rPr lang="en-US" sz="6400" dirty="0">
                  <a:solidFill>
                    <a:srgbClr val="31356E"/>
                  </a:solidFill>
                  <a:latin typeface="Josefin Sans Bold"/>
                </a:rPr>
                <a:t> </a:t>
              </a:r>
              <a:r>
                <a:rPr lang="en-US" sz="6400" dirty="0" err="1">
                  <a:solidFill>
                    <a:srgbClr val="31356E"/>
                  </a:solidFill>
                  <a:latin typeface="Josefin Sans Bold"/>
                </a:rPr>
                <a:t>Belakang</a:t>
              </a:r>
              <a:endParaRPr lang="en-US" sz="6400" dirty="0">
                <a:solidFill>
                  <a:srgbClr val="31356E"/>
                </a:solidFill>
                <a:latin typeface="Josefin Sans Bold"/>
              </a:endParaRPr>
            </a:p>
          </p:txBody>
        </p:sp>
        <p:sp>
          <p:nvSpPr>
            <p:cNvPr id="5" name="TextBox 5"/>
            <p:cNvSpPr txBox="1"/>
            <p:nvPr/>
          </p:nvSpPr>
          <p:spPr>
            <a:xfrm>
              <a:off x="0" y="2236112"/>
              <a:ext cx="12478551" cy="4682067"/>
            </a:xfrm>
            <a:prstGeom prst="rect">
              <a:avLst/>
            </a:prstGeom>
          </p:spPr>
          <p:txBody>
            <a:bodyPr lIns="0" tIns="0" rIns="0" bIns="0" rtlCol="0" anchor="t">
              <a:spAutoFit/>
            </a:bodyPr>
            <a:lstStyle/>
            <a:p>
              <a:pPr algn="just">
                <a:lnSpc>
                  <a:spcPts val="3480"/>
                </a:lnSpc>
              </a:pPr>
              <a:r>
                <a:rPr lang="en-US" sz="2900">
                  <a:solidFill>
                    <a:srgbClr val="2B4B82"/>
                  </a:solidFill>
                  <a:latin typeface="Josefin Sans Regular"/>
                </a:rPr>
                <a:t>Pendidikan merupakan kebutuhan manusia yang sangat penting karena pendidikan mempunyai tugas untuk menyiapkan SDM bagi perkembangan bangsa dan negara. kemajuan ilmu pengetahuan dan teknologi mengakibatkan perubahan dan pertumbuhan kearah yang lebih kompleks. maka dari itu kami menggagas sebuah aplikasi yang bernama “yata’allam”.</a:t>
              </a:r>
            </a:p>
            <a:p>
              <a:pPr algn="just">
                <a:lnSpc>
                  <a:spcPts val="3480"/>
                </a:lnSpc>
              </a:pPr>
              <a:endParaRPr lang="en-US" sz="2900">
                <a:solidFill>
                  <a:srgbClr val="2B4B82"/>
                </a:solidFill>
                <a:latin typeface="Josefin Sans Regular"/>
              </a:endParaRPr>
            </a:p>
          </p:txBody>
        </p:sp>
      </p:grpSp>
    </p:spTree>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2443088" y="-1095217"/>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46160" y="910315"/>
            <a:ext cx="9569415" cy="883895"/>
          </a:xfrm>
          <a:prstGeom prst="rect">
            <a:avLst/>
          </a:prstGeom>
        </p:spPr>
        <p:txBody>
          <a:bodyPr lIns="0" tIns="0" rIns="0" bIns="0" rtlCol="0" anchor="t">
            <a:spAutoFit/>
          </a:bodyPr>
          <a:lstStyle/>
          <a:p>
            <a:pPr>
              <a:lnSpc>
                <a:spcPts val="6719"/>
              </a:lnSpc>
            </a:pPr>
            <a:r>
              <a:rPr lang="en-US" sz="6399" dirty="0">
                <a:solidFill>
                  <a:srgbClr val="2B4B82"/>
                </a:solidFill>
                <a:latin typeface="Clear Sans Bold"/>
              </a:rPr>
              <a:t>Data </a:t>
            </a:r>
            <a:r>
              <a:rPr lang="en-US" sz="6399" dirty="0" err="1">
                <a:solidFill>
                  <a:srgbClr val="2B4B82"/>
                </a:solidFill>
                <a:latin typeface="Clear Sans Bold"/>
              </a:rPr>
              <a:t>aktif</a:t>
            </a:r>
            <a:endParaRPr lang="en-US" sz="6399" dirty="0">
              <a:solidFill>
                <a:srgbClr val="2B4B82"/>
              </a:solidFill>
              <a:latin typeface="Clear Sans Bold"/>
            </a:endParaRPr>
          </a:p>
        </p:txBody>
      </p:sp>
      <p:graphicFrame>
        <p:nvGraphicFramePr>
          <p:cNvPr id="4" name="Table 4"/>
          <p:cNvGraphicFramePr>
            <a:graphicFrameLocks noGrp="1"/>
          </p:cNvGraphicFramePr>
          <p:nvPr/>
        </p:nvGraphicFramePr>
        <p:xfrm>
          <a:off x="4536277" y="1028700"/>
          <a:ext cx="6574115" cy="783971"/>
        </p:xfrm>
        <a:graphic>
          <a:graphicData uri="http://schemas.openxmlformats.org/drawingml/2006/table">
            <a:tbl>
              <a:tblPr/>
              <a:tblGrid>
                <a:gridCol w="6574115">
                  <a:extLst>
                    <a:ext uri="{9D8B030D-6E8A-4147-A177-3AD203B41FA5}">
                      <a16:colId xmlns:a16="http://schemas.microsoft.com/office/drawing/2014/main" val="20000"/>
                    </a:ext>
                  </a:extLst>
                </a:gridCol>
              </a:tblGrid>
              <a:tr h="543131">
                <a:tc>
                  <a:txBody>
                    <a:bodyPr/>
                    <a:lstStyle/>
                    <a:p>
                      <a:pPr algn="l">
                        <a:lnSpc>
                          <a:spcPts val="3359"/>
                        </a:lnSpc>
                        <a:defRPr/>
                      </a:pPr>
                      <a:r>
                        <a:rPr lang="en-US" sz="2400">
                          <a:solidFill>
                            <a:srgbClr val="2B4B82"/>
                          </a:solidFill>
                          <a:latin typeface="Clear Sans"/>
                        </a:rPr>
                        <a:t>Rata - rata gaji guru honorer di Indonesia</a:t>
                      </a:r>
                      <a:endParaRPr lang="en-US" sz="110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6254649" y="6933159"/>
            <a:ext cx="5282669" cy="2846856"/>
          </a:xfrm>
          <a:custGeom>
            <a:avLst/>
            <a:gdLst/>
            <a:ahLst/>
            <a:cxnLst/>
            <a:rect l="l" t="t" r="r" b="b"/>
            <a:pathLst>
              <a:path w="5282669" h="2846856">
                <a:moveTo>
                  <a:pt x="0" y="0"/>
                </a:moveTo>
                <a:lnTo>
                  <a:pt x="5282668" y="0"/>
                </a:lnTo>
                <a:lnTo>
                  <a:pt x="5282668" y="2846856"/>
                </a:lnTo>
                <a:lnTo>
                  <a:pt x="0" y="2846856"/>
                </a:lnTo>
                <a:lnTo>
                  <a:pt x="0" y="0"/>
                </a:lnTo>
                <a:close/>
              </a:path>
            </a:pathLst>
          </a:custGeom>
          <a:blipFill>
            <a:blip r:embed="rId4"/>
            <a:stretch>
              <a:fillRect/>
            </a:stretch>
          </a:blipFill>
        </p:spPr>
      </p:sp>
      <p:sp>
        <p:nvSpPr>
          <p:cNvPr id="6" name="Freeform 6"/>
          <p:cNvSpPr/>
          <p:nvPr/>
        </p:nvSpPr>
        <p:spPr>
          <a:xfrm>
            <a:off x="12242534" y="6933159"/>
            <a:ext cx="5304616" cy="2514284"/>
          </a:xfrm>
          <a:custGeom>
            <a:avLst/>
            <a:gdLst/>
            <a:ahLst/>
            <a:cxnLst/>
            <a:rect l="l" t="t" r="r" b="b"/>
            <a:pathLst>
              <a:path w="5304616" h="2514284">
                <a:moveTo>
                  <a:pt x="0" y="0"/>
                </a:moveTo>
                <a:lnTo>
                  <a:pt x="5304617" y="0"/>
                </a:lnTo>
                <a:lnTo>
                  <a:pt x="5304617" y="2514284"/>
                </a:lnTo>
                <a:lnTo>
                  <a:pt x="0" y="2514284"/>
                </a:lnTo>
                <a:lnTo>
                  <a:pt x="0" y="0"/>
                </a:lnTo>
                <a:close/>
              </a:path>
            </a:pathLst>
          </a:custGeom>
          <a:blipFill>
            <a:blip r:embed="rId5"/>
            <a:stretch>
              <a:fillRect/>
            </a:stretch>
          </a:blipFill>
        </p:spPr>
      </p:sp>
      <p:sp>
        <p:nvSpPr>
          <p:cNvPr id="7" name="Freeform 7"/>
          <p:cNvSpPr/>
          <p:nvPr/>
        </p:nvSpPr>
        <p:spPr>
          <a:xfrm>
            <a:off x="1028700" y="6933159"/>
            <a:ext cx="4520731" cy="2846856"/>
          </a:xfrm>
          <a:custGeom>
            <a:avLst/>
            <a:gdLst/>
            <a:ahLst/>
            <a:cxnLst/>
            <a:rect l="l" t="t" r="r" b="b"/>
            <a:pathLst>
              <a:path w="4520731" h="2846856">
                <a:moveTo>
                  <a:pt x="0" y="0"/>
                </a:moveTo>
                <a:lnTo>
                  <a:pt x="4520731" y="0"/>
                </a:lnTo>
                <a:lnTo>
                  <a:pt x="4520731" y="2846856"/>
                </a:lnTo>
                <a:lnTo>
                  <a:pt x="0" y="2846856"/>
                </a:lnTo>
                <a:lnTo>
                  <a:pt x="0" y="0"/>
                </a:lnTo>
                <a:close/>
              </a:path>
            </a:pathLst>
          </a:custGeom>
          <a:blipFill>
            <a:blip r:embed="rId6"/>
            <a:stretch>
              <a:fillRect/>
            </a:stretch>
          </a:blipFill>
        </p:spPr>
      </p:sp>
      <p:sp>
        <p:nvSpPr>
          <p:cNvPr id="8" name="TextBox 8"/>
          <p:cNvSpPr txBox="1"/>
          <p:nvPr/>
        </p:nvSpPr>
        <p:spPr>
          <a:xfrm>
            <a:off x="1028700" y="6049264"/>
            <a:ext cx="4470579" cy="883895"/>
          </a:xfrm>
          <a:prstGeom prst="rect">
            <a:avLst/>
          </a:prstGeom>
        </p:spPr>
        <p:txBody>
          <a:bodyPr lIns="0" tIns="0" rIns="0" bIns="0" rtlCol="0" anchor="t">
            <a:spAutoFit/>
          </a:bodyPr>
          <a:lstStyle/>
          <a:p>
            <a:pPr>
              <a:lnSpc>
                <a:spcPts val="6719"/>
              </a:lnSpc>
            </a:pPr>
            <a:r>
              <a:rPr lang="en-US" sz="6399" dirty="0">
                <a:solidFill>
                  <a:srgbClr val="2B4B82"/>
                </a:solidFill>
                <a:latin typeface="Clear Sans Bold"/>
              </a:rPr>
              <a:t>Guru PPK</a:t>
            </a:r>
          </a:p>
        </p:txBody>
      </p:sp>
      <p:sp>
        <p:nvSpPr>
          <p:cNvPr id="9" name="TextBox 9"/>
          <p:cNvSpPr txBox="1"/>
          <p:nvPr/>
        </p:nvSpPr>
        <p:spPr>
          <a:xfrm>
            <a:off x="6254649" y="6058910"/>
            <a:ext cx="5282669" cy="883895"/>
          </a:xfrm>
          <a:prstGeom prst="rect">
            <a:avLst/>
          </a:prstGeom>
        </p:spPr>
        <p:txBody>
          <a:bodyPr lIns="0" tIns="0" rIns="0" bIns="0" rtlCol="0" anchor="t">
            <a:spAutoFit/>
          </a:bodyPr>
          <a:lstStyle/>
          <a:p>
            <a:pPr>
              <a:lnSpc>
                <a:spcPts val="6719"/>
              </a:lnSpc>
            </a:pPr>
            <a:r>
              <a:rPr lang="en-US" sz="6399" dirty="0">
                <a:solidFill>
                  <a:srgbClr val="2B4B82"/>
                </a:solidFill>
                <a:latin typeface="Clear Sans Bold"/>
              </a:rPr>
              <a:t>Guru SMP</a:t>
            </a:r>
          </a:p>
        </p:txBody>
      </p:sp>
      <p:sp>
        <p:nvSpPr>
          <p:cNvPr id="10" name="TextBox 10"/>
          <p:cNvSpPr txBox="1"/>
          <p:nvPr/>
        </p:nvSpPr>
        <p:spPr>
          <a:xfrm>
            <a:off x="12242534" y="6058572"/>
            <a:ext cx="5282669" cy="883895"/>
          </a:xfrm>
          <a:prstGeom prst="rect">
            <a:avLst/>
          </a:prstGeom>
        </p:spPr>
        <p:txBody>
          <a:bodyPr lIns="0" tIns="0" rIns="0" bIns="0" rtlCol="0" anchor="t">
            <a:spAutoFit/>
          </a:bodyPr>
          <a:lstStyle/>
          <a:p>
            <a:pPr>
              <a:lnSpc>
                <a:spcPts val="6719"/>
              </a:lnSpc>
            </a:pPr>
            <a:r>
              <a:rPr lang="en-US" sz="6399">
                <a:solidFill>
                  <a:srgbClr val="2B4B82"/>
                </a:solidFill>
                <a:latin typeface="Clear Sans Bold"/>
              </a:rPr>
              <a:t>Guru SMA</a:t>
            </a:r>
          </a:p>
        </p:txBody>
      </p:sp>
      <p:graphicFrame>
        <p:nvGraphicFramePr>
          <p:cNvPr id="11" name="Table 11"/>
          <p:cNvGraphicFramePr>
            <a:graphicFrameLocks noGrp="1"/>
          </p:cNvGraphicFramePr>
          <p:nvPr/>
        </p:nvGraphicFramePr>
        <p:xfrm>
          <a:off x="1028700" y="1794211"/>
          <a:ext cx="10693545" cy="4305300"/>
        </p:xfrm>
        <a:graphic>
          <a:graphicData uri="http://schemas.openxmlformats.org/drawingml/2006/table">
            <a:tbl>
              <a:tblPr/>
              <a:tblGrid>
                <a:gridCol w="10693545">
                  <a:extLst>
                    <a:ext uri="{9D8B030D-6E8A-4147-A177-3AD203B41FA5}">
                      <a16:colId xmlns:a16="http://schemas.microsoft.com/office/drawing/2014/main" val="20000"/>
                    </a:ext>
                  </a:extLst>
                </a:gridCol>
              </a:tblGrid>
              <a:tr h="4305300">
                <a:tc>
                  <a:txBody>
                    <a:bodyPr/>
                    <a:lstStyle/>
                    <a:p>
                      <a:pPr algn="l">
                        <a:lnSpc>
                          <a:spcPts val="3359"/>
                        </a:lnSpc>
                        <a:defRPr/>
                      </a:pPr>
                      <a:r>
                        <a:rPr lang="en-US" sz="2400" dirty="0" err="1">
                          <a:solidFill>
                            <a:srgbClr val="2B4B82"/>
                          </a:solidFill>
                          <a:latin typeface="Clear Sans"/>
                        </a:rPr>
                        <a:t>Berdasarkan</a:t>
                      </a:r>
                      <a:r>
                        <a:rPr lang="en-US" sz="2400" dirty="0">
                          <a:solidFill>
                            <a:srgbClr val="2B4B82"/>
                          </a:solidFill>
                          <a:latin typeface="Clear Sans"/>
                        </a:rPr>
                        <a:t> </a:t>
                      </a:r>
                      <a:r>
                        <a:rPr lang="en-US" sz="2400" dirty="0" err="1">
                          <a:solidFill>
                            <a:srgbClr val="2B4B82"/>
                          </a:solidFill>
                          <a:latin typeface="Clear Sans"/>
                        </a:rPr>
                        <a:t>sumber</a:t>
                      </a:r>
                      <a:r>
                        <a:rPr lang="en-US" sz="2400" dirty="0">
                          <a:solidFill>
                            <a:srgbClr val="2B4B82"/>
                          </a:solidFill>
                          <a:latin typeface="Clear Sans"/>
                        </a:rPr>
                        <a:t>, </a:t>
                      </a:r>
                      <a:r>
                        <a:rPr lang="en-US" sz="2400" dirty="0" err="1">
                          <a:solidFill>
                            <a:srgbClr val="2B4B82"/>
                          </a:solidFill>
                          <a:latin typeface="Clear Sans"/>
                        </a:rPr>
                        <a:t>yaitu</a:t>
                      </a:r>
                      <a:endParaRPr lang="en-US" sz="1100" dirty="0"/>
                    </a:p>
                    <a:p>
                      <a:pPr>
                        <a:lnSpc>
                          <a:spcPts val="3359"/>
                        </a:lnSpc>
                      </a:pPr>
                      <a:endParaRPr lang="en-US" sz="1100" dirty="0"/>
                    </a:p>
                    <a:p>
                      <a:pPr>
                        <a:lnSpc>
                          <a:spcPts val="3359"/>
                        </a:lnSpc>
                      </a:pPr>
                      <a:r>
                        <a:rPr lang="en-US" sz="2400" u="sng" dirty="0">
                          <a:solidFill>
                            <a:srgbClr val="2B4B82"/>
                          </a:solidFill>
                          <a:latin typeface="Clear Sans"/>
                          <a:hlinkClick r:id="rId7" tooltip="https://an-nur.ac.id/blog/rata-rata-gaji-guru-honorer-di-indonesia.html#:~:text=Di%20kota%20besar%20seperti%20Jakarta,ribu%20hingga%20Rp1%2C5%20juta%C2%B2."/>
                        </a:rPr>
                        <a:t>https://an-nur.ac.id/blog/rata-rata-gaji-guru-honorer-di-indonesia.html#:~:text=Di%20kota%20besar%20seperti%20Jakarta,ribu%20hingga%20Rp1%2C5%20juta%C2%B2.</a:t>
                      </a:r>
                    </a:p>
                    <a:p>
                      <a:pPr>
                        <a:lnSpc>
                          <a:spcPts val="3359"/>
                        </a:lnSpc>
                      </a:pPr>
                      <a:endParaRPr lang="en-US" sz="2400" u="sng" dirty="0">
                        <a:solidFill>
                          <a:srgbClr val="2B4B82"/>
                        </a:solidFill>
                        <a:latin typeface="Clear Sans"/>
                        <a:hlinkClick r:id="rId7" tooltip="https://an-nur.ac.id/blog/rata-rata-gaji-guru-honorer-di-indonesia.html#:~:text=Di%20kota%20besar%20seperti%20Jakarta,ribu%20hingga%20Rp1%2C5%20juta%C2%B2."/>
                      </a:endParaRPr>
                    </a:p>
                    <a:p>
                      <a:pPr>
                        <a:lnSpc>
                          <a:spcPts val="3359"/>
                        </a:lnSpc>
                      </a:pPr>
                      <a:r>
                        <a:rPr lang="en-US" sz="2400" dirty="0" err="1">
                          <a:solidFill>
                            <a:srgbClr val="2B4B82"/>
                          </a:solidFill>
                          <a:latin typeface="Clear Sans"/>
                        </a:rPr>
                        <a:t>Didapati</a:t>
                      </a:r>
                      <a:r>
                        <a:rPr lang="en-US" sz="2400" dirty="0">
                          <a:solidFill>
                            <a:srgbClr val="2B4B82"/>
                          </a:solidFill>
                          <a:latin typeface="Clear Sans"/>
                        </a:rPr>
                        <a:t> data valid </a:t>
                      </a:r>
                      <a:r>
                        <a:rPr lang="en-US" sz="2400" dirty="0" err="1">
                          <a:solidFill>
                            <a:srgbClr val="2B4B82"/>
                          </a:solidFill>
                          <a:latin typeface="Clear Sans"/>
                        </a:rPr>
                        <a:t>mengenai</a:t>
                      </a:r>
                      <a:r>
                        <a:rPr lang="en-US" sz="2400" dirty="0">
                          <a:solidFill>
                            <a:srgbClr val="2B4B82"/>
                          </a:solidFill>
                          <a:latin typeface="Clear Sans"/>
                        </a:rPr>
                        <a:t> </a:t>
                      </a:r>
                      <a:r>
                        <a:rPr lang="en-US" sz="2400" dirty="0" err="1">
                          <a:solidFill>
                            <a:srgbClr val="2B4B82"/>
                          </a:solidFill>
                          <a:latin typeface="Clear Sans"/>
                        </a:rPr>
                        <a:t>gaji</a:t>
                      </a:r>
                      <a:r>
                        <a:rPr lang="en-US" sz="2400" dirty="0">
                          <a:solidFill>
                            <a:srgbClr val="2B4B82"/>
                          </a:solidFill>
                          <a:latin typeface="Clear Sans"/>
                        </a:rPr>
                        <a:t> guru yang mana </a:t>
                      </a:r>
                      <a:r>
                        <a:rPr lang="en-US" sz="2400" dirty="0" err="1">
                          <a:solidFill>
                            <a:srgbClr val="2B4B82"/>
                          </a:solidFill>
                          <a:latin typeface="Clear Sans"/>
                        </a:rPr>
                        <a:t>sistemnta</a:t>
                      </a:r>
                      <a:r>
                        <a:rPr lang="en-US" sz="2400" dirty="0">
                          <a:solidFill>
                            <a:srgbClr val="2B4B82"/>
                          </a:solidFill>
                          <a:latin typeface="Clear Sans"/>
                        </a:rPr>
                        <a:t> </a:t>
                      </a:r>
                      <a:r>
                        <a:rPr lang="en-US" sz="2400" dirty="0" err="1">
                          <a:solidFill>
                            <a:srgbClr val="2B4B82"/>
                          </a:solidFill>
                          <a:latin typeface="Clear Sans"/>
                        </a:rPr>
                        <a:t>sudah</a:t>
                      </a:r>
                      <a:r>
                        <a:rPr lang="en-US" sz="2400" dirty="0">
                          <a:solidFill>
                            <a:srgbClr val="2B4B82"/>
                          </a:solidFill>
                          <a:latin typeface="Clear Sans"/>
                        </a:rPr>
                        <a:t> </a:t>
                      </a:r>
                      <a:r>
                        <a:rPr lang="en-US" sz="2400" dirty="0" err="1">
                          <a:solidFill>
                            <a:srgbClr val="2B4B82"/>
                          </a:solidFill>
                          <a:latin typeface="Clear Sans"/>
                        </a:rPr>
                        <a:t>berubah</a:t>
                      </a:r>
                      <a:r>
                        <a:rPr lang="en-US" sz="2400" dirty="0">
                          <a:solidFill>
                            <a:srgbClr val="2B4B82"/>
                          </a:solidFill>
                          <a:latin typeface="Clear Sans"/>
                        </a:rPr>
                        <a:t> </a:t>
                      </a:r>
                      <a:r>
                        <a:rPr lang="en-US" sz="2400" dirty="0" err="1">
                          <a:solidFill>
                            <a:srgbClr val="2B4B82"/>
                          </a:solidFill>
                          <a:latin typeface="Clear Sans"/>
                        </a:rPr>
                        <a:t>dari</a:t>
                      </a:r>
                      <a:r>
                        <a:rPr lang="en-US" sz="2400" dirty="0">
                          <a:solidFill>
                            <a:srgbClr val="2B4B82"/>
                          </a:solidFill>
                          <a:latin typeface="Clear Sans"/>
                        </a:rPr>
                        <a:t> ASN </a:t>
                      </a:r>
                      <a:r>
                        <a:rPr lang="en-US" sz="2400" dirty="0" err="1">
                          <a:solidFill>
                            <a:srgbClr val="2B4B82"/>
                          </a:solidFill>
                          <a:latin typeface="Clear Sans"/>
                        </a:rPr>
                        <a:t>menjadi</a:t>
                      </a:r>
                      <a:r>
                        <a:rPr lang="en-US" sz="2400" dirty="0">
                          <a:solidFill>
                            <a:srgbClr val="2B4B82"/>
                          </a:solidFill>
                          <a:latin typeface="Clear Sans"/>
                        </a:rPr>
                        <a:t> </a:t>
                      </a:r>
                      <a:r>
                        <a:rPr lang="en-US" sz="2400" dirty="0" err="1">
                          <a:solidFill>
                            <a:srgbClr val="2B4B82"/>
                          </a:solidFill>
                          <a:latin typeface="Clear Sans"/>
                        </a:rPr>
                        <a:t>Pegawai</a:t>
                      </a:r>
                      <a:r>
                        <a:rPr lang="en-US" sz="2400" dirty="0">
                          <a:solidFill>
                            <a:srgbClr val="2B4B82"/>
                          </a:solidFill>
                          <a:latin typeface="Clear Sans"/>
                        </a:rPr>
                        <a:t> </a:t>
                      </a:r>
                      <a:r>
                        <a:rPr lang="en-US" sz="2400" dirty="0" err="1">
                          <a:solidFill>
                            <a:srgbClr val="2B4B82"/>
                          </a:solidFill>
                          <a:latin typeface="Clear Sans"/>
                        </a:rPr>
                        <a:t>Pemerintah</a:t>
                      </a:r>
                      <a:r>
                        <a:rPr lang="en-US" sz="2400" dirty="0">
                          <a:solidFill>
                            <a:srgbClr val="2B4B82"/>
                          </a:solidFill>
                          <a:latin typeface="Clear Sans"/>
                        </a:rPr>
                        <a:t> </a:t>
                      </a:r>
                      <a:r>
                        <a:rPr lang="en-US" sz="2400" dirty="0" err="1">
                          <a:solidFill>
                            <a:srgbClr val="2B4B82"/>
                          </a:solidFill>
                          <a:latin typeface="Clear Sans"/>
                        </a:rPr>
                        <a:t>dengan</a:t>
                      </a:r>
                      <a:r>
                        <a:rPr lang="en-US" sz="2400" dirty="0">
                          <a:solidFill>
                            <a:srgbClr val="2B4B82"/>
                          </a:solidFill>
                          <a:latin typeface="Clear Sans"/>
                        </a:rPr>
                        <a:t> </a:t>
                      </a:r>
                      <a:r>
                        <a:rPr lang="en-US" sz="2400" dirty="0" err="1">
                          <a:solidFill>
                            <a:srgbClr val="2B4B82"/>
                          </a:solidFill>
                          <a:latin typeface="Clear Sans"/>
                        </a:rPr>
                        <a:t>Perjanjian</a:t>
                      </a:r>
                      <a:r>
                        <a:rPr lang="en-US" sz="2400" dirty="0">
                          <a:solidFill>
                            <a:srgbClr val="2B4B82"/>
                          </a:solidFill>
                          <a:latin typeface="Clear Sans"/>
                        </a:rPr>
                        <a:t> </a:t>
                      </a:r>
                      <a:r>
                        <a:rPr lang="en-US" sz="2400" dirty="0" err="1">
                          <a:solidFill>
                            <a:srgbClr val="2B4B82"/>
                          </a:solidFill>
                          <a:latin typeface="Clear Sans"/>
                        </a:rPr>
                        <a:t>Kerja</a:t>
                      </a:r>
                      <a:r>
                        <a:rPr lang="en-US" sz="2400" dirty="0">
                          <a:solidFill>
                            <a:srgbClr val="2B4B82"/>
                          </a:solidFill>
                          <a:latin typeface="Clear Sans"/>
                        </a:rPr>
                        <a:t>(PPPK)</a:t>
                      </a: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5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0"/>
            <a:ext cx="6912767" cy="10287000"/>
          </a:xfrm>
          <a:custGeom>
            <a:avLst/>
            <a:gdLst/>
            <a:ahLst/>
            <a:cxnLst/>
            <a:rect l="l" t="t" r="r" b="b"/>
            <a:pathLst>
              <a:path w="6912767" h="10287000">
                <a:moveTo>
                  <a:pt x="0" y="0"/>
                </a:moveTo>
                <a:lnTo>
                  <a:pt x="6912767" y="0"/>
                </a:lnTo>
                <a:lnTo>
                  <a:pt x="6912767" y="10287000"/>
                </a:lnTo>
                <a:lnTo>
                  <a:pt x="0" y="10287000"/>
                </a:lnTo>
                <a:lnTo>
                  <a:pt x="0" y="0"/>
                </a:lnTo>
                <a:close/>
              </a:path>
            </a:pathLst>
          </a:custGeom>
          <a:blipFill>
            <a:blip r:embed="rId2"/>
            <a:stretch>
              <a:fillRect l="-26224" r="-96992"/>
            </a:stretch>
          </a:blipFill>
        </p:spPr>
      </p:sp>
      <p:sp>
        <p:nvSpPr>
          <p:cNvPr id="3" name="TextBox 3"/>
          <p:cNvSpPr txBox="1"/>
          <p:nvPr/>
        </p:nvSpPr>
        <p:spPr>
          <a:xfrm>
            <a:off x="8132977" y="1743673"/>
            <a:ext cx="9126323" cy="918704"/>
          </a:xfrm>
          <a:prstGeom prst="rect">
            <a:avLst/>
          </a:prstGeom>
        </p:spPr>
        <p:txBody>
          <a:bodyPr lIns="0" tIns="0" rIns="0" bIns="0" rtlCol="0" anchor="t">
            <a:spAutoFit/>
          </a:bodyPr>
          <a:lstStyle/>
          <a:p>
            <a:pPr>
              <a:lnSpc>
                <a:spcPts val="7262"/>
              </a:lnSpc>
            </a:pPr>
            <a:r>
              <a:rPr lang="en-US" sz="6052" dirty="0" err="1">
                <a:solidFill>
                  <a:srgbClr val="2B4B82"/>
                </a:solidFill>
                <a:latin typeface="Josefin Sans Bold"/>
              </a:rPr>
              <a:t>Masalah</a:t>
            </a:r>
            <a:r>
              <a:rPr lang="en-US" sz="6052" dirty="0">
                <a:solidFill>
                  <a:srgbClr val="2B4B82"/>
                </a:solidFill>
                <a:latin typeface="Josefin Sans Bold"/>
              </a:rPr>
              <a:t> Utama </a:t>
            </a:r>
          </a:p>
        </p:txBody>
      </p:sp>
      <p:sp>
        <p:nvSpPr>
          <p:cNvPr id="4" name="TextBox 4"/>
          <p:cNvSpPr txBox="1"/>
          <p:nvPr/>
        </p:nvSpPr>
        <p:spPr>
          <a:xfrm>
            <a:off x="8132977" y="2993618"/>
            <a:ext cx="9126323" cy="4939266"/>
          </a:xfrm>
          <a:prstGeom prst="rect">
            <a:avLst/>
          </a:prstGeom>
        </p:spPr>
        <p:txBody>
          <a:bodyPr lIns="0" tIns="0" rIns="0" bIns="0" rtlCol="0" anchor="t">
            <a:spAutoFit/>
          </a:bodyPr>
          <a:lstStyle/>
          <a:p>
            <a:pPr algn="just">
              <a:lnSpc>
                <a:spcPts val="3971"/>
              </a:lnSpc>
            </a:pPr>
            <a:r>
              <a:rPr lang="en-US" sz="2837">
                <a:solidFill>
                  <a:srgbClr val="2B4B82"/>
                </a:solidFill>
                <a:latin typeface="Josefin Sans Regular"/>
              </a:rPr>
              <a:t>Mayoritas masyarakat yang berprofesi sebagai guru atau tenaga pengajar masih menggunakan cara lama untuk memberikan pengajaran kepada siswa yang membutuhkan pembelajaran secara privat di luar jam sekolah dengan menawarkan kepada anak muridnya atau orang tua murid.  </a:t>
            </a:r>
          </a:p>
          <a:p>
            <a:pPr algn="just">
              <a:lnSpc>
                <a:spcPts val="3971"/>
              </a:lnSpc>
            </a:pPr>
            <a:endParaRPr lang="en-US" sz="2837">
              <a:solidFill>
                <a:srgbClr val="2B4B82"/>
              </a:solidFill>
              <a:latin typeface="Josefin Sans Regular"/>
            </a:endParaRPr>
          </a:p>
          <a:p>
            <a:pPr algn="just">
              <a:lnSpc>
                <a:spcPts val="3971"/>
              </a:lnSpc>
            </a:pPr>
            <a:r>
              <a:rPr lang="en-US" sz="2837">
                <a:solidFill>
                  <a:srgbClr val="2B4B82"/>
                </a:solidFill>
                <a:latin typeface="Josefin Sans Regular"/>
              </a:rPr>
              <a:t>Disamping itu, para siswa masih banyak yang membutuhkan pembelajaran ekstra diluar jam kelas agar dapat mengikuti pembelajaran di sekolah.</a:t>
            </a:r>
          </a:p>
        </p:txBody>
      </p:sp>
    </p:spTree>
  </p:cSld>
  <p:clrMapOvr>
    <a:masterClrMapping/>
  </p:clrMapOvr>
  <mc:AlternateContent xmlns:mc="http://schemas.openxmlformats.org/markup-compatibility/2006">
    <mc:Choice xmlns:p14="http://schemas.microsoft.com/office/powerpoint/2010/main" Requires="p14">
      <p:transition spd="slow" p14:dur="2000">
        <p:cover/>
      </p:transition>
    </mc:Choice>
    <mc:Fallback>
      <p:transition spd="slow">
        <p:cov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038058" y="1028480"/>
            <a:ext cx="7312717" cy="8211181"/>
            <a:chOff x="0" y="0"/>
            <a:chExt cx="9750289" cy="10948241"/>
          </a:xfrm>
        </p:grpSpPr>
        <p:sp>
          <p:nvSpPr>
            <p:cNvPr id="3" name="TextBox 3"/>
            <p:cNvSpPr txBox="1"/>
            <p:nvPr/>
          </p:nvSpPr>
          <p:spPr>
            <a:xfrm>
              <a:off x="0" y="180975"/>
              <a:ext cx="9750289" cy="2710945"/>
            </a:xfrm>
            <a:prstGeom prst="rect">
              <a:avLst/>
            </a:prstGeom>
          </p:spPr>
          <p:txBody>
            <a:bodyPr lIns="0" tIns="0" rIns="0" bIns="0" rtlCol="0" anchor="t">
              <a:spAutoFit/>
            </a:bodyPr>
            <a:lstStyle/>
            <a:p>
              <a:pPr>
                <a:lnSpc>
                  <a:spcPts val="7519"/>
                </a:lnSpc>
              </a:pPr>
              <a:r>
                <a:rPr lang="en-US" sz="8000" spc="-88" dirty="0" err="1">
                  <a:solidFill>
                    <a:srgbClr val="2B4B82"/>
                  </a:solidFill>
                  <a:latin typeface="Josefin Sans Bold"/>
                </a:rPr>
                <a:t>Tujuan</a:t>
              </a:r>
              <a:r>
                <a:rPr lang="en-US" sz="8000" spc="-88" dirty="0">
                  <a:solidFill>
                    <a:srgbClr val="2B4B82"/>
                  </a:solidFill>
                  <a:latin typeface="Josefin Sans Bold"/>
                </a:rPr>
                <a:t> dan </a:t>
              </a:r>
              <a:r>
                <a:rPr lang="en-US" sz="8000" spc="-88" dirty="0" err="1">
                  <a:solidFill>
                    <a:srgbClr val="2B4B82"/>
                  </a:solidFill>
                  <a:latin typeface="Josefin Sans Bold"/>
                </a:rPr>
                <a:t>Manfaat</a:t>
              </a:r>
              <a:endParaRPr lang="en-US" sz="8000" spc="-88" dirty="0">
                <a:solidFill>
                  <a:srgbClr val="2B4B82"/>
                </a:solidFill>
                <a:latin typeface="Josefin Sans Bold"/>
              </a:endParaRPr>
            </a:p>
          </p:txBody>
        </p:sp>
        <p:sp>
          <p:nvSpPr>
            <p:cNvPr id="4" name="TextBox 4"/>
            <p:cNvSpPr txBox="1"/>
            <p:nvPr/>
          </p:nvSpPr>
          <p:spPr>
            <a:xfrm>
              <a:off x="0" y="3871166"/>
              <a:ext cx="9750289" cy="7077075"/>
            </a:xfrm>
            <a:prstGeom prst="rect">
              <a:avLst/>
            </a:prstGeom>
          </p:spPr>
          <p:txBody>
            <a:bodyPr lIns="0" tIns="0" rIns="0" bIns="0" rtlCol="0" anchor="t">
              <a:spAutoFit/>
            </a:bodyPr>
            <a:lstStyle/>
            <a:p>
              <a:pPr algn="just">
                <a:lnSpc>
                  <a:spcPts val="4200"/>
                </a:lnSpc>
              </a:pPr>
              <a:r>
                <a:rPr lang="en-US" sz="3000">
                  <a:solidFill>
                    <a:srgbClr val="2B4B82"/>
                  </a:solidFill>
                  <a:latin typeface="Josefin Sans Regular"/>
                </a:rPr>
                <a:t>aplikasi ini bertujuan untuk mewadahi para tenaga pengajar dan murid dalam suatu ekosistem pembelajaran yang lebih efisien. </a:t>
              </a:r>
            </a:p>
            <a:p>
              <a:pPr algn="just">
                <a:lnSpc>
                  <a:spcPts val="4200"/>
                </a:lnSpc>
              </a:pPr>
              <a:r>
                <a:rPr lang="en-US" sz="3000">
                  <a:solidFill>
                    <a:srgbClr val="2B4B82"/>
                  </a:solidFill>
                  <a:latin typeface="Josefin Sans Regular"/>
                </a:rPr>
                <a:t>dengan aplikasi ini para tenaga pengajar dan murid lebih mudah untuk saling terhubung dan lebih aman karena posisi aplikasi ini sebagai third party yang memantau kegiatan yang berlangsung</a:t>
              </a:r>
            </a:p>
            <a:p>
              <a:pPr algn="just">
                <a:lnSpc>
                  <a:spcPts val="4200"/>
                </a:lnSpc>
              </a:pPr>
              <a:endParaRPr lang="en-US" sz="3000">
                <a:solidFill>
                  <a:srgbClr val="2B4B82"/>
                </a:solidFill>
                <a:latin typeface="Josefin Sans Regular"/>
              </a:endParaRP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500">
        <p15:prstTrans prst="fallOve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3001822" y="1710976"/>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019910" y="4341326"/>
            <a:ext cx="9285723" cy="2734012"/>
          </a:xfrm>
          <a:prstGeom prst="rect">
            <a:avLst/>
          </a:prstGeom>
        </p:spPr>
        <p:txBody>
          <a:bodyPr lIns="0" tIns="0" rIns="0" bIns="0" rtlCol="0" anchor="t">
            <a:spAutoFit/>
          </a:bodyPr>
          <a:lstStyle/>
          <a:p>
            <a:pPr algn="just">
              <a:lnSpc>
                <a:spcPts val="3639"/>
              </a:lnSpc>
            </a:pPr>
            <a:r>
              <a:rPr lang="en-US" sz="2599">
                <a:solidFill>
                  <a:srgbClr val="F7B4A7"/>
                </a:solidFill>
                <a:latin typeface="Josefin Sans Regular"/>
              </a:rPr>
              <a:t>Oleh  karena itu kami membuat sebuah wadah yang mempertemukan antara guru dan murid agar lebih efisien dalam mencari guru privat maupun siswa yang ingin belajar secara privat. Dengan adanya aplikasi ini, kami ingin membuat terobosan baru dalam bidang belajar mengajar khususnya pembelajaran diluar kelas.</a:t>
            </a:r>
          </a:p>
        </p:txBody>
      </p:sp>
      <p:sp>
        <p:nvSpPr>
          <p:cNvPr id="4" name="TextBox 4"/>
          <p:cNvSpPr txBox="1"/>
          <p:nvPr/>
        </p:nvSpPr>
        <p:spPr>
          <a:xfrm>
            <a:off x="2019910" y="3084125"/>
            <a:ext cx="8489114" cy="1314351"/>
          </a:xfrm>
          <a:prstGeom prst="rect">
            <a:avLst/>
          </a:prstGeom>
        </p:spPr>
        <p:txBody>
          <a:bodyPr lIns="0" tIns="0" rIns="0" bIns="0" rtlCol="0" anchor="t">
            <a:spAutoFit/>
          </a:bodyPr>
          <a:lstStyle/>
          <a:p>
            <a:pPr>
              <a:lnSpc>
                <a:spcPts val="10200"/>
              </a:lnSpc>
            </a:pPr>
            <a:r>
              <a:rPr lang="en-US" sz="8500" dirty="0">
                <a:solidFill>
                  <a:srgbClr val="F7B4A7"/>
                </a:solidFill>
                <a:latin typeface="Josefin Sans Bold" pitchFamily="2" charset="0"/>
              </a:rPr>
              <a:t>Solusi </a:t>
            </a:r>
            <a:r>
              <a:rPr lang="en-US" sz="8500" dirty="0" err="1">
                <a:solidFill>
                  <a:srgbClr val="F7B4A7"/>
                </a:solidFill>
                <a:latin typeface="Josefin Sans Bold" pitchFamily="2" charset="0"/>
              </a:rPr>
              <a:t>Masalah</a:t>
            </a:r>
            <a:endParaRPr lang="en-US" sz="8500" dirty="0">
              <a:solidFill>
                <a:srgbClr val="F7B4A7"/>
              </a:solidFill>
              <a:latin typeface="Josefin Sans Bold"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540948" y="2998696"/>
            <a:ext cx="7847075" cy="1044907"/>
          </a:xfrm>
          <a:prstGeom prst="rect">
            <a:avLst/>
          </a:prstGeom>
        </p:spPr>
        <p:txBody>
          <a:bodyPr lIns="0" tIns="0" rIns="0" bIns="0" rtlCol="0" anchor="t">
            <a:spAutoFit/>
          </a:bodyPr>
          <a:lstStyle/>
          <a:p>
            <a:pPr>
              <a:lnSpc>
                <a:spcPts val="8033"/>
              </a:lnSpc>
            </a:pPr>
            <a:r>
              <a:rPr lang="en-US" sz="7651" dirty="0">
                <a:solidFill>
                  <a:srgbClr val="F7B4A7"/>
                </a:solidFill>
                <a:latin typeface="Clear Sans Bold"/>
              </a:rPr>
              <a:t>Point </a:t>
            </a:r>
            <a:r>
              <a:rPr lang="en-US" sz="7651" dirty="0" err="1">
                <a:solidFill>
                  <a:srgbClr val="F7B4A7"/>
                </a:solidFill>
                <a:latin typeface="Clear Sans Bold"/>
              </a:rPr>
              <a:t>Krusial</a:t>
            </a:r>
            <a:endParaRPr lang="en-US" sz="7651" dirty="0">
              <a:solidFill>
                <a:srgbClr val="F7B4A7"/>
              </a:solidFill>
              <a:latin typeface="Clear Sans Bold"/>
            </a:endParaRPr>
          </a:p>
        </p:txBody>
      </p:sp>
      <p:sp>
        <p:nvSpPr>
          <p:cNvPr id="3" name="TextBox 3"/>
          <p:cNvSpPr txBox="1"/>
          <p:nvPr/>
        </p:nvSpPr>
        <p:spPr>
          <a:xfrm>
            <a:off x="1540948" y="4184821"/>
            <a:ext cx="8266763" cy="2619430"/>
          </a:xfrm>
          <a:prstGeom prst="rect">
            <a:avLst/>
          </a:prstGeom>
        </p:spPr>
        <p:txBody>
          <a:bodyPr lIns="0" tIns="0" rIns="0" bIns="0" rtlCol="0" anchor="t">
            <a:spAutoFit/>
          </a:bodyPr>
          <a:lstStyle/>
          <a:p>
            <a:pPr>
              <a:lnSpc>
                <a:spcPts val="4231"/>
              </a:lnSpc>
            </a:pPr>
            <a:r>
              <a:rPr lang="en-US" sz="3022" dirty="0" err="1">
                <a:solidFill>
                  <a:srgbClr val="94DDDE"/>
                </a:solidFill>
                <a:latin typeface="Clear Sans"/>
              </a:rPr>
              <a:t>Beberapa</a:t>
            </a:r>
            <a:r>
              <a:rPr lang="en-US" sz="3022" dirty="0">
                <a:solidFill>
                  <a:srgbClr val="94DDDE"/>
                </a:solidFill>
                <a:latin typeface="Clear Sans"/>
              </a:rPr>
              <a:t> point </a:t>
            </a:r>
            <a:r>
              <a:rPr lang="en-US" sz="3022" dirty="0" err="1">
                <a:solidFill>
                  <a:srgbClr val="94DDDE"/>
                </a:solidFill>
                <a:latin typeface="Clear Sans"/>
              </a:rPr>
              <a:t>krusial</a:t>
            </a:r>
            <a:r>
              <a:rPr lang="en-US" sz="3022" dirty="0">
                <a:solidFill>
                  <a:srgbClr val="94DDDE"/>
                </a:solidFill>
                <a:latin typeface="Clear Sans"/>
              </a:rPr>
              <a:t> yang </a:t>
            </a:r>
            <a:r>
              <a:rPr lang="en-US" sz="3022" dirty="0" err="1">
                <a:solidFill>
                  <a:srgbClr val="94DDDE"/>
                </a:solidFill>
                <a:latin typeface="Clear Sans"/>
              </a:rPr>
              <a:t>menjadi</a:t>
            </a:r>
            <a:r>
              <a:rPr lang="en-US" sz="3022" dirty="0">
                <a:solidFill>
                  <a:srgbClr val="94DDDE"/>
                </a:solidFill>
                <a:latin typeface="Clear Sans"/>
              </a:rPr>
              <a:t> </a:t>
            </a:r>
            <a:r>
              <a:rPr lang="en-US" sz="3022" dirty="0" err="1">
                <a:solidFill>
                  <a:srgbClr val="94DDDE"/>
                </a:solidFill>
                <a:latin typeface="Clear Sans"/>
              </a:rPr>
              <a:t>faktor</a:t>
            </a:r>
            <a:r>
              <a:rPr lang="en-US" sz="3022" dirty="0">
                <a:solidFill>
                  <a:srgbClr val="94DDDE"/>
                </a:solidFill>
                <a:latin typeface="Clear Sans"/>
              </a:rPr>
              <a:t> </a:t>
            </a:r>
            <a:r>
              <a:rPr lang="en-US" sz="3022" dirty="0" err="1">
                <a:solidFill>
                  <a:srgbClr val="94DDDE"/>
                </a:solidFill>
                <a:latin typeface="Clear Sans"/>
              </a:rPr>
              <a:t>kesuksesan</a:t>
            </a:r>
            <a:r>
              <a:rPr lang="en-US" sz="3022" dirty="0">
                <a:solidFill>
                  <a:srgbClr val="94DDDE"/>
                </a:solidFill>
                <a:latin typeface="Clear Sans"/>
              </a:rPr>
              <a:t> </a:t>
            </a:r>
            <a:r>
              <a:rPr lang="en-US" sz="3022" dirty="0" err="1">
                <a:solidFill>
                  <a:srgbClr val="94DDDE"/>
                </a:solidFill>
                <a:latin typeface="Clear Sans"/>
              </a:rPr>
              <a:t>produk</a:t>
            </a:r>
            <a:r>
              <a:rPr lang="en-US" sz="3022" dirty="0">
                <a:solidFill>
                  <a:srgbClr val="94DDDE"/>
                </a:solidFill>
                <a:latin typeface="Clear Sans"/>
              </a:rPr>
              <a:t> ini </a:t>
            </a:r>
            <a:r>
              <a:rPr lang="en-US" sz="3022" dirty="0" err="1">
                <a:solidFill>
                  <a:srgbClr val="94DDDE"/>
                </a:solidFill>
                <a:latin typeface="Clear Sans"/>
              </a:rPr>
              <a:t>adalah</a:t>
            </a:r>
            <a:r>
              <a:rPr lang="en-US" sz="3022" dirty="0">
                <a:solidFill>
                  <a:srgbClr val="94DDDE"/>
                </a:solidFill>
                <a:latin typeface="Clear Sans"/>
              </a:rPr>
              <a:t>:</a:t>
            </a:r>
          </a:p>
          <a:p>
            <a:pPr marL="652606" lvl="1" indent="-326303">
              <a:lnSpc>
                <a:spcPts val="4231"/>
              </a:lnSpc>
              <a:buFont typeface="Arial"/>
              <a:buChar char="•"/>
            </a:pPr>
            <a:r>
              <a:rPr lang="en-US" sz="3022" dirty="0" err="1">
                <a:solidFill>
                  <a:srgbClr val="94DDDE"/>
                </a:solidFill>
                <a:latin typeface="Clear Sans"/>
              </a:rPr>
              <a:t>Fleksibilitas</a:t>
            </a:r>
            <a:r>
              <a:rPr lang="en-US" sz="3022" dirty="0">
                <a:solidFill>
                  <a:srgbClr val="94DDDE"/>
                </a:solidFill>
                <a:latin typeface="Clear Sans"/>
              </a:rPr>
              <a:t> bagi </a:t>
            </a:r>
            <a:r>
              <a:rPr lang="en-US" sz="3022" dirty="0" err="1">
                <a:solidFill>
                  <a:srgbClr val="94DDDE"/>
                </a:solidFill>
                <a:latin typeface="Clear Sans"/>
              </a:rPr>
              <a:t>pengajar</a:t>
            </a:r>
            <a:r>
              <a:rPr lang="en-US" sz="3022" dirty="0">
                <a:solidFill>
                  <a:srgbClr val="94DDDE"/>
                </a:solidFill>
                <a:latin typeface="Clear Sans"/>
              </a:rPr>
              <a:t> </a:t>
            </a:r>
            <a:r>
              <a:rPr lang="en-US" sz="3022" dirty="0" err="1">
                <a:solidFill>
                  <a:srgbClr val="94DDDE"/>
                </a:solidFill>
                <a:latin typeface="Clear Sans"/>
              </a:rPr>
              <a:t>maupun</a:t>
            </a:r>
            <a:r>
              <a:rPr lang="en-US" sz="3022" dirty="0">
                <a:solidFill>
                  <a:srgbClr val="94DDDE"/>
                </a:solidFill>
                <a:latin typeface="Clear Sans"/>
              </a:rPr>
              <a:t> murid</a:t>
            </a:r>
          </a:p>
          <a:p>
            <a:pPr marL="652606" lvl="1" indent="-326303">
              <a:lnSpc>
                <a:spcPts val="4231"/>
              </a:lnSpc>
              <a:buFont typeface="Arial"/>
              <a:buChar char="•"/>
            </a:pPr>
            <a:r>
              <a:rPr lang="en-US" sz="3022" dirty="0">
                <a:solidFill>
                  <a:srgbClr val="94DDDE"/>
                </a:solidFill>
                <a:latin typeface="Clear Sans"/>
              </a:rPr>
              <a:t>Marketing </a:t>
            </a:r>
            <a:r>
              <a:rPr lang="en-US" sz="3022" dirty="0" err="1">
                <a:solidFill>
                  <a:srgbClr val="94DDDE"/>
                </a:solidFill>
                <a:latin typeface="Clear Sans"/>
              </a:rPr>
              <a:t>produk</a:t>
            </a:r>
            <a:endParaRPr lang="en-US" sz="3022" dirty="0">
              <a:solidFill>
                <a:srgbClr val="94DDDE"/>
              </a:solidFill>
              <a:latin typeface="Clear Sans"/>
            </a:endParaRPr>
          </a:p>
          <a:p>
            <a:pPr marL="652606" lvl="1" indent="-326303">
              <a:lnSpc>
                <a:spcPts val="4231"/>
              </a:lnSpc>
              <a:buFont typeface="Arial"/>
              <a:buChar char="•"/>
            </a:pPr>
            <a:r>
              <a:rPr lang="en-US" sz="3022" dirty="0" err="1">
                <a:solidFill>
                  <a:srgbClr val="94DDDE"/>
                </a:solidFill>
                <a:latin typeface="Clear Sans"/>
              </a:rPr>
              <a:t>Kredibilitas</a:t>
            </a:r>
            <a:r>
              <a:rPr lang="en-US" sz="3022" dirty="0">
                <a:solidFill>
                  <a:srgbClr val="94DDDE"/>
                </a:solidFill>
                <a:latin typeface="Clear Sans"/>
              </a:rPr>
              <a:t> </a:t>
            </a:r>
            <a:r>
              <a:rPr lang="en-US" sz="3022" dirty="0" err="1">
                <a:solidFill>
                  <a:srgbClr val="94DDDE"/>
                </a:solidFill>
                <a:latin typeface="Clear Sans"/>
              </a:rPr>
              <a:t>pengajar</a:t>
            </a:r>
            <a:endParaRPr lang="en-US" sz="3022" dirty="0">
              <a:solidFill>
                <a:srgbClr val="94DDDE"/>
              </a:solidFill>
              <a:latin typeface="Clear Sans"/>
            </a:endParaRPr>
          </a:p>
        </p:txBody>
      </p:sp>
      <p:sp>
        <p:nvSpPr>
          <p:cNvPr id="4" name="Freeform 4"/>
          <p:cNvSpPr/>
          <p:nvPr/>
        </p:nvSpPr>
        <p:spPr>
          <a:xfrm>
            <a:off x="10623298" y="2786924"/>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5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497814"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958753"/>
            <a:ext cx="9768230" cy="4312546"/>
            <a:chOff x="0" y="0"/>
            <a:chExt cx="13024306" cy="5750062"/>
          </a:xfrm>
        </p:grpSpPr>
        <p:sp>
          <p:nvSpPr>
            <p:cNvPr id="4" name="TextBox 4"/>
            <p:cNvSpPr txBox="1"/>
            <p:nvPr/>
          </p:nvSpPr>
          <p:spPr>
            <a:xfrm>
              <a:off x="0" y="-19050"/>
              <a:ext cx="13024306" cy="1314351"/>
            </a:xfrm>
            <a:prstGeom prst="rect">
              <a:avLst/>
            </a:prstGeom>
          </p:spPr>
          <p:txBody>
            <a:bodyPr lIns="0" tIns="0" rIns="0" bIns="0" rtlCol="0" anchor="t">
              <a:spAutoFit/>
            </a:bodyPr>
            <a:lstStyle/>
            <a:p>
              <a:pPr>
                <a:lnSpc>
                  <a:spcPts val="7680"/>
                </a:lnSpc>
              </a:pPr>
              <a:r>
                <a:rPr lang="en-US" sz="6400" dirty="0">
                  <a:solidFill>
                    <a:srgbClr val="31356E"/>
                  </a:solidFill>
                  <a:latin typeface="Josefin Sans Bold"/>
                </a:rPr>
                <a:t>Point </a:t>
              </a:r>
              <a:r>
                <a:rPr lang="en-US" sz="6400" dirty="0" err="1">
                  <a:solidFill>
                    <a:srgbClr val="31356E"/>
                  </a:solidFill>
                  <a:latin typeface="Josefin Sans Bold"/>
                </a:rPr>
                <a:t>Kelemahan</a:t>
              </a:r>
              <a:endParaRPr lang="en-US" sz="6400" dirty="0">
                <a:solidFill>
                  <a:srgbClr val="31356E"/>
                </a:solidFill>
                <a:latin typeface="Josefin Sans Bold"/>
              </a:endParaRPr>
            </a:p>
          </p:txBody>
        </p:sp>
        <p:sp>
          <p:nvSpPr>
            <p:cNvPr id="5" name="TextBox 5"/>
            <p:cNvSpPr txBox="1"/>
            <p:nvPr/>
          </p:nvSpPr>
          <p:spPr>
            <a:xfrm>
              <a:off x="0" y="2236131"/>
              <a:ext cx="12478551" cy="3513931"/>
            </a:xfrm>
            <a:prstGeom prst="rect">
              <a:avLst/>
            </a:prstGeom>
          </p:spPr>
          <p:txBody>
            <a:bodyPr lIns="0" tIns="0" rIns="0" bIns="0" rtlCol="0" anchor="t">
              <a:spAutoFit/>
            </a:bodyPr>
            <a:lstStyle/>
            <a:p>
              <a:pPr algn="just">
                <a:lnSpc>
                  <a:spcPts val="3480"/>
                </a:lnSpc>
              </a:pPr>
              <a:r>
                <a:rPr lang="en-US" sz="2900" dirty="0" err="1">
                  <a:solidFill>
                    <a:srgbClr val="2B4B82"/>
                  </a:solidFill>
                  <a:latin typeface="Josefin Sans Regular"/>
                </a:rPr>
                <a:t>Beberapa</a:t>
              </a:r>
              <a:r>
                <a:rPr lang="en-US" sz="2900" dirty="0">
                  <a:solidFill>
                    <a:srgbClr val="2B4B82"/>
                  </a:solidFill>
                  <a:latin typeface="Josefin Sans Regular"/>
                </a:rPr>
                <a:t> point </a:t>
              </a:r>
              <a:r>
                <a:rPr lang="en-US" sz="2900" dirty="0" err="1">
                  <a:solidFill>
                    <a:srgbClr val="2B4B82"/>
                  </a:solidFill>
                  <a:latin typeface="Josefin Sans Regular"/>
                </a:rPr>
                <a:t>kelemahan</a:t>
              </a:r>
              <a:r>
                <a:rPr lang="en-US" sz="2900" dirty="0">
                  <a:solidFill>
                    <a:srgbClr val="2B4B82"/>
                  </a:solidFill>
                  <a:latin typeface="Josefin Sans Regular"/>
                </a:rPr>
                <a:t> yang </a:t>
              </a:r>
              <a:r>
                <a:rPr lang="en-US" sz="2900" dirty="0" err="1">
                  <a:solidFill>
                    <a:srgbClr val="2B4B82"/>
                  </a:solidFill>
                  <a:latin typeface="Josefin Sans Regular"/>
                </a:rPr>
                <a:t>menjadi</a:t>
              </a:r>
              <a:r>
                <a:rPr lang="en-US" sz="2900" dirty="0">
                  <a:solidFill>
                    <a:srgbClr val="2B4B82"/>
                  </a:solidFill>
                  <a:latin typeface="Josefin Sans Regular"/>
                </a:rPr>
                <a:t> </a:t>
              </a:r>
              <a:r>
                <a:rPr lang="en-US" sz="2900" dirty="0" err="1">
                  <a:solidFill>
                    <a:srgbClr val="2B4B82"/>
                  </a:solidFill>
                  <a:latin typeface="Josefin Sans Regular"/>
                </a:rPr>
                <a:t>faktor</a:t>
              </a:r>
              <a:r>
                <a:rPr lang="en-US" sz="2900" dirty="0">
                  <a:solidFill>
                    <a:srgbClr val="2B4B82"/>
                  </a:solidFill>
                  <a:latin typeface="Josefin Sans Regular"/>
                </a:rPr>
                <a:t> </a:t>
              </a:r>
              <a:r>
                <a:rPr lang="en-US" sz="2900" dirty="0" err="1">
                  <a:solidFill>
                    <a:srgbClr val="2B4B82"/>
                  </a:solidFill>
                  <a:latin typeface="Josefin Sans Regular"/>
                </a:rPr>
                <a:t>kesuksesan</a:t>
              </a:r>
              <a:r>
                <a:rPr lang="en-US" sz="2900" dirty="0">
                  <a:solidFill>
                    <a:srgbClr val="2B4B82"/>
                  </a:solidFill>
                  <a:latin typeface="Josefin Sans Regular"/>
                </a:rPr>
                <a:t> </a:t>
              </a:r>
              <a:r>
                <a:rPr lang="en-US" sz="2900" dirty="0" err="1">
                  <a:solidFill>
                    <a:srgbClr val="2B4B82"/>
                  </a:solidFill>
                  <a:latin typeface="Josefin Sans Regular"/>
                </a:rPr>
                <a:t>produk</a:t>
              </a:r>
              <a:r>
                <a:rPr lang="en-US" sz="2900" dirty="0">
                  <a:solidFill>
                    <a:srgbClr val="2B4B82"/>
                  </a:solidFill>
                  <a:latin typeface="Josefin Sans Regular"/>
                </a:rPr>
                <a:t> ini </a:t>
              </a:r>
              <a:r>
                <a:rPr lang="en-US" sz="2900" dirty="0" err="1">
                  <a:solidFill>
                    <a:srgbClr val="2B4B82"/>
                  </a:solidFill>
                  <a:latin typeface="Josefin Sans Regular"/>
                </a:rPr>
                <a:t>adalah</a:t>
              </a:r>
              <a:r>
                <a:rPr lang="en-US" sz="2900" dirty="0">
                  <a:solidFill>
                    <a:srgbClr val="2B4B82"/>
                  </a:solidFill>
                  <a:latin typeface="Josefin Sans Regular"/>
                </a:rPr>
                <a:t>:</a:t>
              </a:r>
            </a:p>
            <a:p>
              <a:pPr marL="626111" lvl="1" indent="-313055" algn="just">
                <a:lnSpc>
                  <a:spcPts val="3480"/>
                </a:lnSpc>
                <a:buFont typeface="Arial"/>
                <a:buChar char="•"/>
              </a:pPr>
              <a:r>
                <a:rPr lang="en-US" sz="2900" dirty="0">
                  <a:solidFill>
                    <a:srgbClr val="2B4B82"/>
                  </a:solidFill>
                  <a:latin typeface="Josefin Sans Regular"/>
                </a:rPr>
                <a:t> </a:t>
              </a:r>
              <a:r>
                <a:rPr lang="en-US" sz="2900" dirty="0" err="1">
                  <a:solidFill>
                    <a:srgbClr val="2B4B82"/>
                  </a:solidFill>
                  <a:latin typeface="Josefin Sans Regular"/>
                </a:rPr>
                <a:t>Persaingan</a:t>
              </a:r>
              <a:r>
                <a:rPr lang="en-US" sz="2900" dirty="0">
                  <a:solidFill>
                    <a:srgbClr val="2B4B82"/>
                  </a:solidFill>
                  <a:latin typeface="Josefin Sans Regular"/>
                </a:rPr>
                <a:t> </a:t>
              </a:r>
              <a:r>
                <a:rPr lang="en-US" sz="2900" dirty="0" err="1">
                  <a:solidFill>
                    <a:srgbClr val="2B4B82"/>
                  </a:solidFill>
                  <a:latin typeface="Josefin Sans Regular"/>
                </a:rPr>
                <a:t>dengan</a:t>
              </a:r>
              <a:r>
                <a:rPr lang="en-US" sz="2900" dirty="0">
                  <a:solidFill>
                    <a:srgbClr val="2B4B82"/>
                  </a:solidFill>
                  <a:latin typeface="Josefin Sans Regular"/>
                </a:rPr>
                <a:t> </a:t>
              </a:r>
              <a:r>
                <a:rPr lang="en-US" sz="2900" dirty="0" err="1">
                  <a:solidFill>
                    <a:srgbClr val="2B4B82"/>
                  </a:solidFill>
                  <a:latin typeface="Josefin Sans Regular"/>
                </a:rPr>
                <a:t>bimbel</a:t>
              </a:r>
              <a:r>
                <a:rPr lang="en-US" sz="2900" dirty="0">
                  <a:solidFill>
                    <a:srgbClr val="2B4B82"/>
                  </a:solidFill>
                  <a:latin typeface="Josefin Sans Regular"/>
                </a:rPr>
                <a:t> </a:t>
              </a:r>
              <a:r>
                <a:rPr lang="en-US" sz="2900" dirty="0" err="1">
                  <a:solidFill>
                    <a:srgbClr val="2B4B82"/>
                  </a:solidFill>
                  <a:latin typeface="Josefin Sans Regular"/>
                </a:rPr>
                <a:t>ternama</a:t>
              </a:r>
              <a:endParaRPr lang="en-US" sz="2900" dirty="0">
                <a:solidFill>
                  <a:srgbClr val="2B4B82"/>
                </a:solidFill>
                <a:latin typeface="Josefin Sans Regular"/>
              </a:endParaRPr>
            </a:p>
            <a:p>
              <a:pPr marL="626111" lvl="1" indent="-313055" algn="just">
                <a:lnSpc>
                  <a:spcPts val="3480"/>
                </a:lnSpc>
                <a:buFont typeface="Arial"/>
                <a:buChar char="•"/>
              </a:pPr>
              <a:r>
                <a:rPr lang="en-US" sz="2900" dirty="0">
                  <a:solidFill>
                    <a:srgbClr val="2B4B82"/>
                  </a:solidFill>
                  <a:latin typeface="Josefin Sans Regular"/>
                </a:rPr>
                <a:t> </a:t>
              </a:r>
              <a:r>
                <a:rPr lang="en-US" sz="2900" dirty="0" err="1">
                  <a:solidFill>
                    <a:srgbClr val="2B4B82"/>
                  </a:solidFill>
                  <a:latin typeface="Josefin Sans Regular"/>
                </a:rPr>
                <a:t>Mencari</a:t>
              </a:r>
              <a:r>
                <a:rPr lang="en-US" sz="2900" dirty="0">
                  <a:solidFill>
                    <a:srgbClr val="2B4B82"/>
                  </a:solidFill>
                  <a:latin typeface="Josefin Sans Regular"/>
                </a:rPr>
                <a:t> </a:t>
              </a:r>
              <a:r>
                <a:rPr lang="en-US" sz="2900" dirty="0" err="1">
                  <a:solidFill>
                    <a:srgbClr val="2B4B82"/>
                  </a:solidFill>
                  <a:latin typeface="Josefin Sans Regular"/>
                </a:rPr>
                <a:t>pengajar</a:t>
              </a:r>
              <a:r>
                <a:rPr lang="en-US" sz="2900" dirty="0">
                  <a:solidFill>
                    <a:srgbClr val="2B4B82"/>
                  </a:solidFill>
                  <a:latin typeface="Josefin Sans Regular"/>
                </a:rPr>
                <a:t> yang </a:t>
              </a:r>
              <a:r>
                <a:rPr lang="en-US" sz="2900" dirty="0" err="1">
                  <a:solidFill>
                    <a:srgbClr val="2B4B82"/>
                  </a:solidFill>
                  <a:latin typeface="Josefin Sans Regular"/>
                </a:rPr>
                <a:t>interaktif</a:t>
              </a:r>
              <a:r>
                <a:rPr lang="en-US" sz="2900" dirty="0">
                  <a:solidFill>
                    <a:srgbClr val="2B4B82"/>
                  </a:solidFill>
                  <a:latin typeface="Josefin Sans Regular"/>
                </a:rPr>
                <a:t> dan </a:t>
              </a:r>
              <a:r>
                <a:rPr lang="en-US" sz="2900" dirty="0" err="1">
                  <a:solidFill>
                    <a:srgbClr val="2B4B82"/>
                  </a:solidFill>
                  <a:latin typeface="Josefin Sans Regular"/>
                </a:rPr>
                <a:t>konsisten</a:t>
              </a:r>
              <a:endParaRPr lang="en-US" sz="2900" dirty="0">
                <a:solidFill>
                  <a:srgbClr val="2B4B82"/>
                </a:solidFill>
                <a:latin typeface="Josefin Sans Regular"/>
              </a:endParaRPr>
            </a:p>
            <a:p>
              <a:pPr marL="626111" lvl="1" indent="-313055" algn="just">
                <a:lnSpc>
                  <a:spcPts val="3480"/>
                </a:lnSpc>
                <a:buFont typeface="Arial"/>
                <a:buChar char="•"/>
              </a:pPr>
              <a:r>
                <a:rPr lang="en-US" sz="2900" dirty="0">
                  <a:solidFill>
                    <a:srgbClr val="2B4B82"/>
                  </a:solidFill>
                  <a:latin typeface="Josefin Sans Regular"/>
                </a:rPr>
                <a:t> </a:t>
              </a:r>
              <a:r>
                <a:rPr lang="en-US" sz="2900" dirty="0" err="1">
                  <a:solidFill>
                    <a:srgbClr val="2B4B82"/>
                  </a:solidFill>
                  <a:latin typeface="Josefin Sans Regular"/>
                </a:rPr>
                <a:t>Transaksi</a:t>
              </a:r>
              <a:r>
                <a:rPr lang="en-US" sz="2900" dirty="0">
                  <a:solidFill>
                    <a:srgbClr val="2B4B82"/>
                  </a:solidFill>
                  <a:latin typeface="Josefin Sans Regular"/>
                </a:rPr>
                <a:t> </a:t>
              </a:r>
              <a:r>
                <a:rPr lang="en-US" sz="2900" dirty="0" err="1">
                  <a:solidFill>
                    <a:srgbClr val="2B4B82"/>
                  </a:solidFill>
                  <a:latin typeface="Josefin Sans Regular"/>
                </a:rPr>
                <a:t>diluar</a:t>
              </a:r>
              <a:r>
                <a:rPr lang="en-US" sz="2900" dirty="0">
                  <a:solidFill>
                    <a:srgbClr val="2B4B82"/>
                  </a:solidFill>
                  <a:latin typeface="Josefin Sans Regular"/>
                </a:rPr>
                <a:t> </a:t>
              </a:r>
              <a:r>
                <a:rPr lang="en-US" sz="2900" dirty="0" err="1">
                  <a:solidFill>
                    <a:srgbClr val="2B4B82"/>
                  </a:solidFill>
                  <a:latin typeface="Josefin Sans Regular"/>
                </a:rPr>
                <a:t>aplikasi</a:t>
              </a:r>
              <a:endParaRPr lang="en-US" sz="2900" dirty="0">
                <a:solidFill>
                  <a:srgbClr val="2B4B82"/>
                </a:solidFill>
                <a:latin typeface="Josefin Sans Regular"/>
              </a:endParaRPr>
            </a:p>
            <a:p>
              <a:pPr algn="just">
                <a:lnSpc>
                  <a:spcPts val="3480"/>
                </a:lnSpc>
              </a:pPr>
              <a:endParaRPr lang="en-US" sz="2900" dirty="0">
                <a:solidFill>
                  <a:srgbClr val="2B4B82"/>
                </a:solidFill>
                <a:latin typeface="Josefin Sans Regula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60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851762" y="1107504"/>
            <a:ext cx="3489749" cy="2861594"/>
          </a:xfrm>
          <a:custGeom>
            <a:avLst/>
            <a:gdLst/>
            <a:ahLst/>
            <a:cxnLst/>
            <a:rect l="l" t="t" r="r" b="b"/>
            <a:pathLst>
              <a:path w="3489749" h="2861594">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0793" y="4342477"/>
            <a:ext cx="4618653" cy="4114800"/>
          </a:xfrm>
          <a:custGeom>
            <a:avLst/>
            <a:gdLst/>
            <a:ahLst/>
            <a:cxnLst/>
            <a:rect l="l" t="t" r="r" b="b"/>
            <a:pathLst>
              <a:path w="4618653" h="4114800">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7837922" y="551934"/>
            <a:ext cx="9421378" cy="8654494"/>
            <a:chOff x="0" y="-95249"/>
            <a:chExt cx="12561837" cy="11539326"/>
          </a:xfrm>
        </p:grpSpPr>
        <p:sp>
          <p:nvSpPr>
            <p:cNvPr id="5" name="TextBox 5"/>
            <p:cNvSpPr txBox="1"/>
            <p:nvPr/>
          </p:nvSpPr>
          <p:spPr>
            <a:xfrm>
              <a:off x="0" y="2940580"/>
              <a:ext cx="12380964" cy="8503497"/>
            </a:xfrm>
            <a:prstGeom prst="rect">
              <a:avLst/>
            </a:prstGeom>
          </p:spPr>
          <p:txBody>
            <a:bodyPr lIns="0" tIns="0" rIns="0" bIns="0" rtlCol="0" anchor="t">
              <a:spAutoFit/>
            </a:bodyPr>
            <a:lstStyle/>
            <a:p>
              <a:pPr>
                <a:lnSpc>
                  <a:spcPts val="3640"/>
                </a:lnSpc>
              </a:pPr>
              <a:r>
                <a:rPr lang="en-US" sz="2600">
                  <a:solidFill>
                    <a:srgbClr val="2B4B82"/>
                  </a:solidFill>
                  <a:latin typeface="Josefin Sans Regular"/>
                </a:rPr>
                <a:t>pada aplikasi ini target yang difokuskan, merupakan:</a:t>
              </a:r>
            </a:p>
            <a:p>
              <a:pPr marL="561341" lvl="1" indent="-280670">
                <a:lnSpc>
                  <a:spcPts val="3640"/>
                </a:lnSpc>
                <a:buFont typeface="Arial"/>
                <a:buChar char="•"/>
              </a:pPr>
              <a:r>
                <a:rPr lang="en-US" sz="2600">
                  <a:solidFill>
                    <a:srgbClr val="2B4B82"/>
                  </a:solidFill>
                  <a:latin typeface="Josefin Sans Regular"/>
                </a:rPr>
                <a:t>Para pengajar yang ingin memiliki pendapatan tambahan sebagai tutor privat</a:t>
              </a:r>
            </a:p>
            <a:p>
              <a:pPr marL="561341" lvl="1" indent="-280670">
                <a:lnSpc>
                  <a:spcPts val="3640"/>
                </a:lnSpc>
                <a:buFont typeface="Arial"/>
                <a:buChar char="•"/>
              </a:pPr>
              <a:r>
                <a:rPr lang="en-US" sz="2600">
                  <a:solidFill>
                    <a:srgbClr val="2B4B82"/>
                  </a:solidFill>
                  <a:latin typeface="Josefin Sans Regular"/>
                </a:rPr>
                <a:t>Para murid SMA (IPA dan IPS) yang ingin belajar di luar jam sekolah.</a:t>
              </a:r>
            </a:p>
            <a:p>
              <a:pPr>
                <a:lnSpc>
                  <a:spcPts val="3640"/>
                </a:lnSpc>
              </a:pPr>
              <a:r>
                <a:rPr lang="en-US" sz="2600">
                  <a:solidFill>
                    <a:srgbClr val="2B4B82"/>
                  </a:solidFill>
                  <a:latin typeface="Josefin Sans Regular"/>
                </a:rPr>
                <a:t>untuk mata pelajaran yang disajikan saat ini hanya mata pelajaran yang diujikan di ujian masuk perguruan tinggi (PTN maupun PTS) yang meliputi:</a:t>
              </a:r>
            </a:p>
            <a:p>
              <a:pPr>
                <a:lnSpc>
                  <a:spcPts val="3640"/>
                </a:lnSpc>
              </a:pPr>
              <a:r>
                <a:rPr lang="en-US" sz="2600">
                  <a:solidFill>
                    <a:srgbClr val="2B4B82"/>
                  </a:solidFill>
                  <a:latin typeface="Josefin Sans Regular"/>
                </a:rPr>
                <a:t>Umum : Bahasa Indonesia, Bahasa Inggris, Matematika wajib, Penalaran Umum</a:t>
              </a:r>
            </a:p>
            <a:p>
              <a:pPr>
                <a:lnSpc>
                  <a:spcPts val="3640"/>
                </a:lnSpc>
              </a:pPr>
              <a:r>
                <a:rPr lang="en-US" sz="2600">
                  <a:solidFill>
                    <a:srgbClr val="2B4B82"/>
                  </a:solidFill>
                  <a:latin typeface="Josefin Sans Regular"/>
                </a:rPr>
                <a:t>IPA : matematika, Fisika, Kimia, Biologi</a:t>
              </a:r>
            </a:p>
            <a:p>
              <a:pPr>
                <a:lnSpc>
                  <a:spcPts val="3640"/>
                </a:lnSpc>
              </a:pPr>
              <a:r>
                <a:rPr lang="en-US" sz="2600">
                  <a:solidFill>
                    <a:srgbClr val="2B4B82"/>
                  </a:solidFill>
                  <a:latin typeface="Josefin Sans Regular"/>
                </a:rPr>
                <a:t>IPS : Sosiologi, Ekonomi, Geologi, Sejarah</a:t>
              </a:r>
            </a:p>
            <a:p>
              <a:pPr>
                <a:lnSpc>
                  <a:spcPts val="3640"/>
                </a:lnSpc>
              </a:pPr>
              <a:endParaRPr lang="en-US" sz="2600">
                <a:solidFill>
                  <a:srgbClr val="2B4B82"/>
                </a:solidFill>
                <a:latin typeface="Josefin Sans Regular"/>
              </a:endParaRPr>
            </a:p>
            <a:p>
              <a:pPr>
                <a:lnSpc>
                  <a:spcPts val="3639"/>
                </a:lnSpc>
              </a:pPr>
              <a:endParaRPr lang="en-US" sz="2600">
                <a:solidFill>
                  <a:srgbClr val="2B4B82"/>
                </a:solidFill>
                <a:latin typeface="Josefin Sans Regular"/>
              </a:endParaRPr>
            </a:p>
          </p:txBody>
        </p:sp>
        <p:sp>
          <p:nvSpPr>
            <p:cNvPr id="6" name="TextBox 6"/>
            <p:cNvSpPr txBox="1"/>
            <p:nvPr/>
          </p:nvSpPr>
          <p:spPr>
            <a:xfrm>
              <a:off x="180873" y="-95249"/>
              <a:ext cx="12380964" cy="1105431"/>
            </a:xfrm>
            <a:prstGeom prst="rect">
              <a:avLst/>
            </a:prstGeom>
          </p:spPr>
          <p:txBody>
            <a:bodyPr lIns="0" tIns="0" rIns="0" bIns="0" rtlCol="0" anchor="t">
              <a:spAutoFit/>
            </a:bodyPr>
            <a:lstStyle/>
            <a:p>
              <a:pPr>
                <a:lnSpc>
                  <a:spcPts val="6719"/>
                </a:lnSpc>
              </a:pPr>
              <a:r>
                <a:rPr lang="en-US" sz="4800" dirty="0">
                  <a:solidFill>
                    <a:srgbClr val="2B4B82"/>
                  </a:solidFill>
                  <a:latin typeface="Josefin Sans Bold" pitchFamily="2" charset="0"/>
                </a:rPr>
                <a:t>Ruang </a:t>
              </a:r>
              <a:r>
                <a:rPr lang="en-US" sz="4800" dirty="0" err="1">
                  <a:solidFill>
                    <a:srgbClr val="2B4B82"/>
                  </a:solidFill>
                  <a:latin typeface="Josefin Sans Bold" pitchFamily="2" charset="0"/>
                </a:rPr>
                <a:t>Lingkup</a:t>
              </a:r>
              <a:endParaRPr lang="en-US" sz="4800" dirty="0">
                <a:solidFill>
                  <a:srgbClr val="2B4B82"/>
                </a:solidFill>
                <a:latin typeface="Josefin Sans Bold" pitchFamily="2"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750">
        <p14:switch dir="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596</Words>
  <Application>Microsoft Office PowerPoint</Application>
  <PresentationFormat>Custom</PresentationFormat>
  <Paragraphs>65</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Clear Sans</vt:lpstr>
      <vt:lpstr>Arial</vt:lpstr>
      <vt:lpstr>Clear Sans Bold</vt:lpstr>
      <vt:lpstr>Josefin Sans Bold</vt:lpstr>
      <vt:lpstr>Josefin Sans</vt:lpstr>
      <vt:lpstr>Josefin Sans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 - Ta'allam (Kelompok 13)</dc:title>
  <cp:lastModifiedBy>Muhammad Sajid</cp:lastModifiedBy>
  <cp:revision>5</cp:revision>
  <dcterms:created xsi:type="dcterms:W3CDTF">2006-08-16T00:00:00Z</dcterms:created>
  <dcterms:modified xsi:type="dcterms:W3CDTF">2023-10-04T10:08:09Z</dcterms:modified>
  <dc:identifier>DAFb0YXng_s</dc:identifier>
</cp:coreProperties>
</file>